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s/slide4.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0.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0"/>
  </p:notesMasterIdLst>
  <p:handoutMasterIdLst>
    <p:handoutMasterId r:id="rId41"/>
  </p:handoutMasterIdLst>
  <p:sldIdLst>
    <p:sldId id="338" r:id="rId2"/>
    <p:sldId id="361" r:id="rId3"/>
    <p:sldId id="362" r:id="rId4"/>
    <p:sldId id="363" r:id="rId5"/>
    <p:sldId id="364" r:id="rId6"/>
    <p:sldId id="365" r:id="rId7"/>
    <p:sldId id="366" r:id="rId8"/>
    <p:sldId id="367" r:id="rId9"/>
    <p:sldId id="368" r:id="rId10"/>
    <p:sldId id="339" r:id="rId11"/>
    <p:sldId id="340" r:id="rId12"/>
    <p:sldId id="343" r:id="rId13"/>
    <p:sldId id="341" r:id="rId14"/>
    <p:sldId id="342" r:id="rId15"/>
    <p:sldId id="353" r:id="rId16"/>
    <p:sldId id="355" r:id="rId17"/>
    <p:sldId id="359" r:id="rId18"/>
    <p:sldId id="346" r:id="rId19"/>
    <p:sldId id="347" r:id="rId20"/>
    <p:sldId id="351" r:id="rId21"/>
    <p:sldId id="357" r:id="rId22"/>
    <p:sldId id="350" r:id="rId23"/>
    <p:sldId id="349" r:id="rId24"/>
    <p:sldId id="358" r:id="rId25"/>
    <p:sldId id="369" r:id="rId26"/>
    <p:sldId id="370" r:id="rId27"/>
    <p:sldId id="371" r:id="rId28"/>
    <p:sldId id="372" r:id="rId29"/>
    <p:sldId id="382" r:id="rId30"/>
    <p:sldId id="374" r:id="rId31"/>
    <p:sldId id="375" r:id="rId32"/>
    <p:sldId id="383" r:id="rId33"/>
    <p:sldId id="384" r:id="rId34"/>
    <p:sldId id="378" r:id="rId35"/>
    <p:sldId id="379" r:id="rId36"/>
    <p:sldId id="380" r:id="rId37"/>
    <p:sldId id="381" r:id="rId38"/>
    <p:sldId id="356" r:id="rId39"/>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C0C0C0"/>
    <a:srgbClr val="009900"/>
    <a:srgbClr val="00FF00"/>
    <a:srgbClr val="33CC33"/>
    <a:srgbClr val="000099"/>
    <a:srgbClr val="FFFF99"/>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294" autoAdjust="0"/>
    <p:restoredTop sz="76073" autoAdjust="0"/>
  </p:normalViewPr>
  <p:slideViewPr>
    <p:cSldViewPr>
      <p:cViewPr varScale="1">
        <p:scale>
          <a:sx n="73" d="100"/>
          <a:sy n="73" d="100"/>
        </p:scale>
        <p:origin x="-234" y="-96"/>
      </p:cViewPr>
      <p:guideLst>
        <p:guide orient="horz" pos="2640"/>
        <p:guide pos="2880"/>
      </p:guideLst>
    </p:cSldViewPr>
  </p:slideViewPr>
  <p:notesTextViewPr>
    <p:cViewPr>
      <p:scale>
        <a:sx n="1" d="1"/>
        <a:sy n="1" d="1"/>
      </p:scale>
      <p:origin x="0" y="0"/>
    </p:cViewPr>
  </p:notesTextViewPr>
  <p:sorterViewPr>
    <p:cViewPr>
      <p:scale>
        <a:sx n="100" d="100"/>
        <a:sy n="100" d="100"/>
      </p:scale>
      <p:origin x="0" y="8190"/>
    </p:cViewPr>
  </p:sorterViewPr>
  <p:notesViewPr>
    <p:cSldViewPr>
      <p:cViewPr varScale="1">
        <p:scale>
          <a:sx n="59" d="100"/>
          <a:sy n="59" d="100"/>
        </p:scale>
        <p:origin x="-2592"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038145"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0" tIns="46580" rIns="93160" bIns="46580" numCol="1" anchor="t" anchorCtr="0" compatLnSpc="1">
            <a:prstTxWarp prst="textNoShape">
              <a:avLst/>
            </a:prstTxWarp>
          </a:bodyPr>
          <a:lstStyle>
            <a:lvl1pPr defTabSz="931181">
              <a:defRPr sz="1300" smtClean="0"/>
            </a:lvl1pPr>
          </a:lstStyle>
          <a:p>
            <a:pPr>
              <a:defRPr/>
            </a:pPr>
            <a:endParaRPr lang="en-US"/>
          </a:p>
        </p:txBody>
      </p:sp>
      <p:sp>
        <p:nvSpPr>
          <p:cNvPr id="39939" name="Rectangle 3"/>
          <p:cNvSpPr>
            <a:spLocks noGrp="1" noChangeArrowheads="1"/>
          </p:cNvSpPr>
          <p:nvPr>
            <p:ph type="dt" sz="quarter" idx="1"/>
          </p:nvPr>
        </p:nvSpPr>
        <p:spPr bwMode="auto">
          <a:xfrm>
            <a:off x="3972257" y="0"/>
            <a:ext cx="3038144" cy="4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0" tIns="46580" rIns="93160" bIns="46580" numCol="1" anchor="t" anchorCtr="0" compatLnSpc="1">
            <a:prstTxWarp prst="textNoShape">
              <a:avLst/>
            </a:prstTxWarp>
          </a:bodyPr>
          <a:lstStyle>
            <a:lvl1pPr algn="r" defTabSz="931181">
              <a:defRPr sz="1300" smtClean="0"/>
            </a:lvl1pPr>
          </a:lstStyle>
          <a:p>
            <a:pPr>
              <a:defRPr/>
            </a:pPr>
            <a:endParaRPr lang="en-US"/>
          </a:p>
        </p:txBody>
      </p:sp>
      <p:sp>
        <p:nvSpPr>
          <p:cNvPr id="39940" name="Rectangle 4"/>
          <p:cNvSpPr>
            <a:spLocks noGrp="1" noChangeArrowheads="1"/>
          </p:cNvSpPr>
          <p:nvPr>
            <p:ph type="ftr" sz="quarter" idx="2"/>
          </p:nvPr>
        </p:nvSpPr>
        <p:spPr bwMode="auto">
          <a:xfrm>
            <a:off x="0" y="8830658"/>
            <a:ext cx="3038145" cy="46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0" tIns="46580" rIns="93160" bIns="46580" numCol="1" anchor="b" anchorCtr="0" compatLnSpc="1">
            <a:prstTxWarp prst="textNoShape">
              <a:avLst/>
            </a:prstTxWarp>
          </a:bodyPr>
          <a:lstStyle>
            <a:lvl1pPr defTabSz="931181">
              <a:defRPr sz="1300" smtClean="0"/>
            </a:lvl1pPr>
          </a:lstStyle>
          <a:p>
            <a:pPr>
              <a:defRPr/>
            </a:pPr>
            <a:endParaRPr lang="en-US"/>
          </a:p>
        </p:txBody>
      </p:sp>
      <p:sp>
        <p:nvSpPr>
          <p:cNvPr id="39941" name="Rectangle 5"/>
          <p:cNvSpPr>
            <a:spLocks noGrp="1" noChangeArrowheads="1"/>
          </p:cNvSpPr>
          <p:nvPr>
            <p:ph type="sldNum" sz="quarter" idx="3"/>
          </p:nvPr>
        </p:nvSpPr>
        <p:spPr bwMode="auto">
          <a:xfrm>
            <a:off x="3972257" y="8830658"/>
            <a:ext cx="3038144" cy="46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0" tIns="46580" rIns="93160" bIns="46580" numCol="1" anchor="b" anchorCtr="0" compatLnSpc="1">
            <a:prstTxWarp prst="textNoShape">
              <a:avLst/>
            </a:prstTxWarp>
          </a:bodyPr>
          <a:lstStyle>
            <a:lvl1pPr algn="r" defTabSz="931181">
              <a:defRPr sz="1300" smtClean="0"/>
            </a:lvl1pPr>
          </a:lstStyle>
          <a:p>
            <a:pPr>
              <a:defRPr/>
            </a:pPr>
            <a:fld id="{3FE88B3A-B896-40D4-94F1-4581EEAD5FAD}" type="slidenum">
              <a:rPr lang="en-US"/>
              <a:pPr>
                <a:defRPr/>
              </a:pPr>
              <a:t>‹#›</a:t>
            </a:fld>
            <a:endParaRPr lang="en-US"/>
          </a:p>
        </p:txBody>
      </p:sp>
    </p:spTree>
    <p:extLst>
      <p:ext uri="{BB962C8B-B14F-4D97-AF65-F5344CB8AC3E}">
        <p14:creationId xmlns:p14="http://schemas.microsoft.com/office/powerpoint/2010/main" val="3591417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1" y="1"/>
            <a:ext cx="3076178" cy="459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6" tIns="46073" rIns="92146" bIns="46073" numCol="1" anchor="t" anchorCtr="0" compatLnSpc="1">
            <a:prstTxWarp prst="textNoShape">
              <a:avLst/>
            </a:prstTxWarp>
          </a:bodyPr>
          <a:lstStyle>
            <a:lvl1pPr>
              <a:defRPr sz="1300" smtClean="0"/>
            </a:lvl1pPr>
          </a:lstStyle>
          <a:p>
            <a:pPr>
              <a:defRPr/>
            </a:pPr>
            <a:endParaRPr lang="en-US"/>
          </a:p>
        </p:txBody>
      </p:sp>
      <p:sp>
        <p:nvSpPr>
          <p:cNvPr id="60419" name="Rectangle 3"/>
          <p:cNvSpPr>
            <a:spLocks noGrp="1" noChangeArrowheads="1"/>
          </p:cNvSpPr>
          <p:nvPr>
            <p:ph type="dt" idx="1"/>
          </p:nvPr>
        </p:nvSpPr>
        <p:spPr bwMode="auto">
          <a:xfrm>
            <a:off x="3999641" y="1"/>
            <a:ext cx="3000110" cy="459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6" tIns="46073" rIns="92146" bIns="46073" numCol="1" anchor="t" anchorCtr="0" compatLnSpc="1">
            <a:prstTxWarp prst="textNoShape">
              <a:avLst/>
            </a:prstTxWarp>
          </a:bodyPr>
          <a:lstStyle>
            <a:lvl1pPr algn="r">
              <a:defRPr sz="1300" smtClean="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7763" y="690563"/>
            <a:ext cx="4703762" cy="352901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0421" name="Rectangle 5"/>
          <p:cNvSpPr>
            <a:spLocks noGrp="1" noChangeArrowheads="1"/>
          </p:cNvSpPr>
          <p:nvPr>
            <p:ph type="body" sz="quarter" idx="3"/>
          </p:nvPr>
        </p:nvSpPr>
        <p:spPr bwMode="auto">
          <a:xfrm>
            <a:off x="923463" y="4449914"/>
            <a:ext cx="5152826" cy="414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6" tIns="46073" rIns="92146" bIns="4607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0422" name="Rectangle 6"/>
          <p:cNvSpPr>
            <a:spLocks noGrp="1" noChangeArrowheads="1"/>
          </p:cNvSpPr>
          <p:nvPr>
            <p:ph type="ftr" sz="quarter" idx="4"/>
          </p:nvPr>
        </p:nvSpPr>
        <p:spPr bwMode="auto">
          <a:xfrm>
            <a:off x="1" y="8822972"/>
            <a:ext cx="3076178" cy="46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6" tIns="46073" rIns="92146" bIns="46073" numCol="1" anchor="b" anchorCtr="0" compatLnSpc="1">
            <a:prstTxWarp prst="textNoShape">
              <a:avLst/>
            </a:prstTxWarp>
          </a:bodyPr>
          <a:lstStyle>
            <a:lvl1pPr>
              <a:defRPr sz="1300" smtClean="0"/>
            </a:lvl1pPr>
          </a:lstStyle>
          <a:p>
            <a:pPr>
              <a:defRPr/>
            </a:pPr>
            <a:endParaRPr lang="en-US"/>
          </a:p>
        </p:txBody>
      </p:sp>
      <p:sp>
        <p:nvSpPr>
          <p:cNvPr id="60423" name="Rectangle 7"/>
          <p:cNvSpPr>
            <a:spLocks noGrp="1" noChangeArrowheads="1"/>
          </p:cNvSpPr>
          <p:nvPr>
            <p:ph type="sldNum" sz="quarter" idx="5"/>
          </p:nvPr>
        </p:nvSpPr>
        <p:spPr bwMode="auto">
          <a:xfrm>
            <a:off x="3999641" y="8822972"/>
            <a:ext cx="3000110" cy="46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6" tIns="46073" rIns="92146" bIns="46073" numCol="1" anchor="b" anchorCtr="0" compatLnSpc="1">
            <a:prstTxWarp prst="textNoShape">
              <a:avLst/>
            </a:prstTxWarp>
          </a:bodyPr>
          <a:lstStyle>
            <a:lvl1pPr algn="r">
              <a:defRPr sz="1300" smtClean="0"/>
            </a:lvl1pPr>
          </a:lstStyle>
          <a:p>
            <a:pPr>
              <a:defRPr/>
            </a:pPr>
            <a:fld id="{BC6F3D13-1ADA-4BD0-894B-216227CA1FE3}" type="slidenum">
              <a:rPr lang="en-US"/>
              <a:pPr>
                <a:defRPr/>
              </a:pPr>
              <a:t>‹#›</a:t>
            </a:fld>
            <a:endParaRPr lang="en-US"/>
          </a:p>
        </p:txBody>
      </p:sp>
    </p:spTree>
    <p:extLst>
      <p:ext uri="{BB962C8B-B14F-4D97-AF65-F5344CB8AC3E}">
        <p14:creationId xmlns:p14="http://schemas.microsoft.com/office/powerpoint/2010/main" val="2706934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1</a:t>
            </a:fld>
            <a:endParaRPr lang="en-US"/>
          </a:p>
        </p:txBody>
      </p:sp>
    </p:spTree>
    <p:extLst>
      <p:ext uri="{BB962C8B-B14F-4D97-AF65-F5344CB8AC3E}">
        <p14:creationId xmlns:p14="http://schemas.microsoft.com/office/powerpoint/2010/main" val="356973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 bit closer into the due diligence that led to IDOT and</a:t>
            </a:r>
            <a:r>
              <a:rPr lang="en-US" baseline="0" dirty="0" smtClean="0"/>
              <a:t> FHWA approval of the shift to a roundabout concept.</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10</a:t>
            </a:fld>
            <a:endParaRPr lang="en-US"/>
          </a:p>
        </p:txBody>
      </p:sp>
    </p:spTree>
    <p:extLst>
      <p:ext uri="{BB962C8B-B14F-4D97-AF65-F5344CB8AC3E}">
        <p14:creationId xmlns:p14="http://schemas.microsoft.com/office/powerpoint/2010/main" val="762032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re are a number of factors controlling roundabout capacity. Perhaps the most important is circulating </a:t>
            </a:r>
            <a:r>
              <a:rPr lang="en-US" baseline="0" dirty="0" smtClean="0"/>
              <a:t>volume, the fewer and shorter the gaps are between circulating cars. &lt;click&gt; If circulating volumes get too high, the traffic seeking to enter the roundabout doesn’t receive enough gaps to do so, and level of service deteriorates.</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11</a:t>
            </a:fld>
            <a:endParaRPr lang="en-US"/>
          </a:p>
        </p:txBody>
      </p:sp>
    </p:spTree>
    <p:extLst>
      <p:ext uri="{BB962C8B-B14F-4D97-AF65-F5344CB8AC3E}">
        <p14:creationId xmlns:p14="http://schemas.microsoft.com/office/powerpoint/2010/main" val="3398828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b="0" kern="1200" dirty="0" smtClean="0">
                <a:solidFill>
                  <a:schemeClr val="tx1"/>
                </a:solidFill>
                <a:effectLst/>
                <a:latin typeface="Times New Roman" charset="0"/>
                <a:ea typeface="+mn-ea"/>
                <a:cs typeface="+mn-cs"/>
              </a:rPr>
              <a:t>At our site, high circulating flows tended to coincide with lower entry volumes. This meant that entry points with relatively</a:t>
            </a:r>
            <a:r>
              <a:rPr lang="en-US" sz="1200" b="0" kern="1200" baseline="0" dirty="0" smtClean="0">
                <a:solidFill>
                  <a:schemeClr val="tx1"/>
                </a:solidFill>
                <a:effectLst/>
                <a:latin typeface="Times New Roman" charset="0"/>
                <a:ea typeface="+mn-ea"/>
                <a:cs typeface="+mn-cs"/>
              </a:rPr>
              <a:t> few gaps didn’t need to serve as much entering traffic. In other words, the intersection was well-suited for a single-lane roundabout despite a relatively high intersection volume.</a:t>
            </a:r>
            <a:endParaRPr lang="en-US" sz="1200" b="0" kern="1200" dirty="0">
              <a:solidFill>
                <a:schemeClr val="tx1"/>
              </a:solidFill>
              <a:effectLst/>
              <a:latin typeface="Times New Roman" charset="0"/>
              <a:ea typeface="+mn-ea"/>
              <a:cs typeface="+mn-cs"/>
            </a:endParaRPr>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12</a:t>
            </a:fld>
            <a:endParaRPr lang="en-US"/>
          </a:p>
        </p:txBody>
      </p:sp>
    </p:spTree>
    <p:extLst>
      <p:ext uri="{BB962C8B-B14F-4D97-AF65-F5344CB8AC3E}">
        <p14:creationId xmlns:p14="http://schemas.microsoft.com/office/powerpoint/2010/main" val="2198729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big contribution to the success of the roundabout concept was that it offered the opportunity to save significantly on the cost of new pavement. The northbound Illinois Route 47 </a:t>
            </a:r>
            <a:r>
              <a:rPr lang="en-US" baseline="0" dirty="0" smtClean="0"/>
              <a:t>approach, which you’re looking at here, is expected to carry approximately 550 vehicles in near-term peak periods. We required </a:t>
            </a:r>
            <a:r>
              <a:rPr lang="en-US" baseline="0" dirty="0" smtClean="0"/>
              <a:t>three lanes in the traffic signal concept, </a:t>
            </a:r>
            <a:r>
              <a:rPr lang="en-US" baseline="0" dirty="0" smtClean="0"/>
              <a:t>&lt;click&gt; one </a:t>
            </a:r>
            <a:r>
              <a:rPr lang="en-US" baseline="0" dirty="0" smtClean="0"/>
              <a:t>for each intersection movement. This created a very large pavement shape</a:t>
            </a:r>
            <a:r>
              <a:rPr lang="en-US" baseline="0" dirty="0" smtClean="0"/>
              <a:t>. &lt;pause, click&gt; As we talk about the roundabout approach, I want to take a moment to explain the approach geometry. A key to roundabout safety is deflection, which is a measure of how effective your design is in reducing the speed of approaching vehicles. This three-curve design gradually reduces the speed at which a vehicle can travel on approach to the roundabout. Notably,  &lt;click&gt; even with the expansive weaving design, the pavement itself only takes up this much space. We knew relatively quickly that&lt;click&gt; a significant cost savings over a traffic signal design was possible.</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13</a:t>
            </a:fld>
            <a:endParaRPr lang="en-US"/>
          </a:p>
        </p:txBody>
      </p:sp>
    </p:spTree>
    <p:extLst>
      <p:ext uri="{BB962C8B-B14F-4D97-AF65-F5344CB8AC3E}">
        <p14:creationId xmlns:p14="http://schemas.microsoft.com/office/powerpoint/2010/main" val="2745317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low</a:t>
            </a:r>
            <a:r>
              <a:rPr lang="en-US" baseline="0" dirty="0" smtClean="0"/>
              <a:t> crash rates” since a four-way stop was installed!</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14</a:t>
            </a:fld>
            <a:endParaRPr lang="en-US"/>
          </a:p>
        </p:txBody>
      </p:sp>
    </p:spTree>
    <p:extLst>
      <p:ext uri="{BB962C8B-B14F-4D97-AF65-F5344CB8AC3E}">
        <p14:creationId xmlns:p14="http://schemas.microsoft.com/office/powerpoint/2010/main" val="3371085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IDOT had bought into the change in scope, we began the detailed Phase I analysis of the roundabout. </a:t>
            </a:r>
          </a:p>
          <a:p>
            <a:endParaRPr lang="en-US" baseline="0" dirty="0" smtClean="0"/>
          </a:p>
          <a:p>
            <a:r>
              <a:rPr lang="en-US" dirty="0" smtClean="0"/>
              <a:t>SIDRA is roundabout analysis</a:t>
            </a:r>
            <a:r>
              <a:rPr lang="en-US" baseline="0" dirty="0" smtClean="0"/>
              <a:t> software currently preferred by IDOT over HCS or </a:t>
            </a:r>
            <a:r>
              <a:rPr lang="en-US" baseline="0" dirty="0" err="1" smtClean="0"/>
              <a:t>Rodel</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15</a:t>
            </a:fld>
            <a:endParaRPr lang="en-US"/>
          </a:p>
        </p:txBody>
      </p:sp>
    </p:spTree>
    <p:extLst>
      <p:ext uri="{BB962C8B-B14F-4D97-AF65-F5344CB8AC3E}">
        <p14:creationId xmlns:p14="http://schemas.microsoft.com/office/powerpoint/2010/main" val="1613580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16</a:t>
            </a:fld>
            <a:endParaRPr lang="en-US"/>
          </a:p>
        </p:txBody>
      </p:sp>
    </p:spTree>
    <p:extLst>
      <p:ext uri="{BB962C8B-B14F-4D97-AF65-F5344CB8AC3E}">
        <p14:creationId xmlns:p14="http://schemas.microsoft.com/office/powerpoint/2010/main" val="3075618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this is a CMAQ</a:t>
            </a:r>
            <a:r>
              <a:rPr lang="en-US" baseline="0" dirty="0" smtClean="0"/>
              <a:t> project. </a:t>
            </a:r>
          </a:p>
          <a:p>
            <a:r>
              <a:rPr lang="en-US" baseline="0" dirty="0" smtClean="0"/>
              <a:t>Breathe after going through 2013. </a:t>
            </a:r>
            <a:endParaRPr lang="en-US" baseline="0" dirty="0" smtClean="0"/>
          </a:p>
          <a:p>
            <a:r>
              <a:rPr lang="en-US" baseline="0" dirty="0" smtClean="0"/>
              <a:t>2030: Traffic is anticipated to double. The proportion of turning movements was relatively unpredictable because the “frontier” of County development stops just short of the intersection. For that matter, a gas station or fast food restaurant on the corner could completely change the turning movement patterns in the intersection itself. </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17</a:t>
            </a:fld>
            <a:endParaRPr lang="en-US"/>
          </a:p>
        </p:txBody>
      </p:sp>
    </p:spTree>
    <p:extLst>
      <p:ext uri="{BB962C8B-B14F-4D97-AF65-F5344CB8AC3E}">
        <p14:creationId xmlns:p14="http://schemas.microsoft.com/office/powerpoint/2010/main" val="1851559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justify</a:t>
            </a:r>
            <a:r>
              <a:rPr lang="en-US" baseline="0" dirty="0" smtClean="0"/>
              <a:t> the phased-improvement approach, we secured the 2030 ROW.</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18</a:t>
            </a:fld>
            <a:endParaRPr lang="en-US"/>
          </a:p>
        </p:txBody>
      </p:sp>
    </p:spTree>
    <p:extLst>
      <p:ext uri="{BB962C8B-B14F-4D97-AF65-F5344CB8AC3E}">
        <p14:creationId xmlns:p14="http://schemas.microsoft.com/office/powerpoint/2010/main" val="259674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offense,</a:t>
            </a:r>
            <a:r>
              <a:rPr lang="en-US" baseline="0" dirty="0" smtClean="0"/>
              <a:t> Jason, but the client came first here.”</a:t>
            </a:r>
          </a:p>
          <a:p>
            <a:r>
              <a:rPr lang="en-US" baseline="0" dirty="0" smtClean="0"/>
              <a:t>“It was IDOT’s first roundabout. The fact that it was on an SRA only intensified their interest in getting it right.”</a:t>
            </a:r>
          </a:p>
          <a:p>
            <a:r>
              <a:rPr lang="en-US" baseline="0" dirty="0" smtClean="0"/>
              <a:t>Mention entry overlap in my talk.</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19</a:t>
            </a:fld>
            <a:endParaRPr lang="en-US"/>
          </a:p>
        </p:txBody>
      </p:sp>
    </p:spTree>
    <p:extLst>
      <p:ext uri="{BB962C8B-B14F-4D97-AF65-F5344CB8AC3E}">
        <p14:creationId xmlns:p14="http://schemas.microsoft.com/office/powerpoint/2010/main" val="1344511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r>
              <a:rPr lang="en-US" dirty="0" smtClean="0"/>
              <a:t>Clear the Slide! Stop Swaying!</a:t>
            </a:r>
          </a:p>
          <a:p>
            <a:endParaRPr lang="en-US" dirty="0" smtClean="0"/>
          </a:p>
          <a:p>
            <a:r>
              <a:rPr lang="en-US" dirty="0" smtClean="0"/>
              <a:t>Here you will</a:t>
            </a:r>
            <a:r>
              <a:rPr lang="en-US" baseline="0" dirty="0" smtClean="0"/>
              <a:t> see an aerial image of the project location.  It is surrounded by agricultural fields on all corners.  It is a very flat area.  There are only 6’ of fall over the entire project limits.  IL 47 runs in a general north-south direction, though it curves through this intersection and runs northeast and southwest.  IL 47 has 2 large radii curves near the project limits.  Burlington generally runs as you see it here in a northwest-southeast direction. </a:t>
            </a:r>
          </a:p>
          <a:p>
            <a:endParaRPr lang="en-US" dirty="0" smtClean="0"/>
          </a:p>
          <a:p>
            <a:r>
              <a:rPr lang="en-US" dirty="0" smtClean="0"/>
              <a:t>Describe the area, the terrain, adjacent land uses, the profile.  Make</a:t>
            </a:r>
            <a:r>
              <a:rPr lang="en-US" baseline="0" dirty="0" smtClean="0"/>
              <a:t> sure to point out curves on IL 47</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20</a:t>
            </a:fld>
            <a:endParaRPr lang="en-US"/>
          </a:p>
        </p:txBody>
      </p:sp>
    </p:spTree>
    <p:extLst>
      <p:ext uri="{BB962C8B-B14F-4D97-AF65-F5344CB8AC3E}">
        <p14:creationId xmlns:p14="http://schemas.microsoft.com/office/powerpoint/2010/main" val="109500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video was an effective means of showing</a:t>
            </a:r>
            <a:r>
              <a:rPr lang="en-US" baseline="0" dirty="0" smtClean="0"/>
              <a:t> attendees how a roundabout at this intersection would work under normal traffic conditions.</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21</a:t>
            </a:fld>
            <a:endParaRPr lang="en-US"/>
          </a:p>
        </p:txBody>
      </p:sp>
    </p:spTree>
    <p:extLst>
      <p:ext uri="{BB962C8B-B14F-4D97-AF65-F5344CB8AC3E}">
        <p14:creationId xmlns:p14="http://schemas.microsoft.com/office/powerpoint/2010/main" val="3183468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22</a:t>
            </a:fld>
            <a:endParaRPr lang="en-US"/>
          </a:p>
        </p:txBody>
      </p:sp>
    </p:spTree>
    <p:extLst>
      <p:ext uri="{BB962C8B-B14F-4D97-AF65-F5344CB8AC3E}">
        <p14:creationId xmlns:p14="http://schemas.microsoft.com/office/powerpoint/2010/main" val="3450527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Location Drainage Study couldn’t be finalized until the geometry had been approved. Once the IDS received approval, we finished the LDS and won approval by IDOT in June of 2011. We saved enough money in pavement reduction that we were able to acquire the right of way and construct the </a:t>
            </a:r>
            <a:r>
              <a:rPr lang="en-US" baseline="0" dirty="0" err="1" smtClean="0"/>
              <a:t>stormwater</a:t>
            </a:r>
            <a:r>
              <a:rPr lang="en-US" baseline="0" dirty="0" smtClean="0"/>
              <a:t> conveyance necessary for the anticipated build-out improvement. This will allow IDOT and the County to construct the two-lane concept when it’s needed, with minimum impact to existing drainage systems or adjacent property owners.</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23</a:t>
            </a:fld>
            <a:endParaRPr lang="en-US"/>
          </a:p>
        </p:txBody>
      </p:sp>
    </p:spTree>
    <p:extLst>
      <p:ext uri="{BB962C8B-B14F-4D97-AF65-F5344CB8AC3E}">
        <p14:creationId xmlns:p14="http://schemas.microsoft.com/office/powerpoint/2010/main" val="2321615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24</a:t>
            </a:fld>
            <a:endParaRPr lang="en-US"/>
          </a:p>
        </p:txBody>
      </p:sp>
    </p:spTree>
    <p:extLst>
      <p:ext uri="{BB962C8B-B14F-4D97-AF65-F5344CB8AC3E}">
        <p14:creationId xmlns:p14="http://schemas.microsoft.com/office/powerpoint/2010/main" val="2258466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38</a:t>
            </a:fld>
            <a:endParaRPr lang="en-US"/>
          </a:p>
        </p:txBody>
      </p:sp>
    </p:spTree>
    <p:extLst>
      <p:ext uri="{BB962C8B-B14F-4D97-AF65-F5344CB8AC3E}">
        <p14:creationId xmlns:p14="http://schemas.microsoft.com/office/powerpoint/2010/main" val="2790972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r>
              <a:rPr lang="en-US" dirty="0" smtClean="0"/>
              <a:t>Clear the Slide! Stop Swaying!</a:t>
            </a:r>
          </a:p>
          <a:p>
            <a:endParaRPr lang="en-US" dirty="0" smtClean="0"/>
          </a:p>
          <a:p>
            <a:r>
              <a:rPr lang="en-US" dirty="0" smtClean="0"/>
              <a:t>This intersection has </a:t>
            </a:r>
            <a:r>
              <a:rPr lang="en-US" dirty="0" err="1" smtClean="0"/>
              <a:t>evlolved</a:t>
            </a:r>
            <a:r>
              <a:rPr lang="en-US" dirty="0" smtClean="0"/>
              <a:t> slightly over the years.  Up until the early 2000s it was a 2-way stop controlled intersection, then after a fatal crash it was made a 4-way</a:t>
            </a:r>
            <a:r>
              <a:rPr lang="en-US" baseline="0" dirty="0" smtClean="0"/>
              <a:t> stop.  This condition significantly increased the safety of the intersection.  </a:t>
            </a:r>
            <a:r>
              <a:rPr lang="en-US" baseline="0" dirty="0" err="1" smtClean="0"/>
              <a:t>Itoperated</a:t>
            </a:r>
            <a:r>
              <a:rPr lang="en-US" baseline="0" dirty="0" smtClean="0"/>
              <a:t> fine, with only minor tweaks (addition of flashing beacon and additional signage), until the urban sprawl caught up with the surrounding area funneling more traffic through the intersection.  Capacity became an issue as both roads were seeing higher ADTs.  There was an observed delay of 65s in the AM peak hour when the traffic counts were performed in Phase I.</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r>
              <a:rPr lang="en-US" dirty="0" smtClean="0"/>
              <a:t>Clear the Slide! Stop Swaying!</a:t>
            </a:r>
          </a:p>
          <a:p>
            <a:endParaRPr lang="en-US" dirty="0" smtClean="0"/>
          </a:p>
          <a:p>
            <a:r>
              <a:rPr lang="en-US" dirty="0" smtClean="0"/>
              <a:t>This intersection was identified by county staff as an intersection we would like to improve.  A CMAQ</a:t>
            </a:r>
            <a:r>
              <a:rPr lang="en-US" baseline="0" dirty="0" smtClean="0"/>
              <a:t> application was drafted and submitted to add turn lanes and signals.  It has a very limited scope budget.  CMAQ </a:t>
            </a:r>
            <a:r>
              <a:rPr lang="en-US" baseline="0" dirty="0" err="1" smtClean="0"/>
              <a:t>appliocations</a:t>
            </a:r>
            <a:r>
              <a:rPr lang="en-US" baseline="0" dirty="0" smtClean="0"/>
              <a:t> are by definition very conceptual and can often not anticipate all problems that will need resolving.  In late 2006 we were selected and approved for CMAQ funds and in 2007 we began studying the intersection.</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r>
              <a:rPr lang="en-US" dirty="0" smtClean="0"/>
              <a:t>Clear the Slide! Stop Swaying!</a:t>
            </a:r>
          </a:p>
          <a:p>
            <a:endParaRPr lang="en-US" dirty="0" smtClean="0"/>
          </a:p>
          <a:p>
            <a:r>
              <a:rPr lang="en-US" dirty="0" smtClean="0"/>
              <a:t>Upon beginning Phase I we determined the design criteria to be used was 3R, with some reconstruction guidelines for taper</a:t>
            </a:r>
            <a:r>
              <a:rPr lang="en-US" baseline="0" dirty="0" smtClean="0"/>
              <a:t> and storage lengths</a:t>
            </a:r>
            <a:r>
              <a:rPr lang="en-US" dirty="0" smtClean="0"/>
              <a:t>.  This was primarily because of the curves</a:t>
            </a:r>
            <a:r>
              <a:rPr lang="en-US" baseline="0" dirty="0" smtClean="0"/>
              <a:t> on IL 47 and the high speed approaches to the intersection.</a:t>
            </a:r>
          </a:p>
          <a:p>
            <a:endParaRPr lang="en-US" baseline="0" dirty="0" smtClean="0"/>
          </a:p>
          <a:p>
            <a:r>
              <a:rPr lang="en-US" baseline="0" dirty="0" smtClean="0"/>
              <a:t>The scope of work began to slowly increase.  Due to LOS issues additional turn lanes beyond the initial concept were needed and to create intersection symmetry.  The substandard </a:t>
            </a:r>
            <a:r>
              <a:rPr lang="en-US" baseline="0" dirty="0" err="1" smtClean="0"/>
              <a:t>superelevation</a:t>
            </a:r>
            <a:r>
              <a:rPr lang="en-US" baseline="0" dirty="0" smtClean="0"/>
              <a:t> on IL 47 was impacted by the long tapers and thus required to be brought into compliance with current guidelines.  The additional impervious pavement area triggered detention needs under the County </a:t>
            </a:r>
            <a:r>
              <a:rPr lang="en-US" baseline="0" dirty="0" err="1" smtClean="0"/>
              <a:t>Stormwater</a:t>
            </a:r>
            <a:r>
              <a:rPr lang="en-US" baseline="0" dirty="0" smtClean="0"/>
              <a:t> Detention ordinance, thus requiring more ROW for the detention and the pavement.  This scope creep was caused by inflexibility in the standards and the high speed approaches and curves in IL 47.</a:t>
            </a:r>
          </a:p>
          <a:p>
            <a:endParaRPr lang="en-US" baseline="0" dirty="0" smtClean="0"/>
          </a:p>
          <a:p>
            <a:r>
              <a:rPr lang="en-US" dirty="0" smtClean="0"/>
              <a:t>This alternative</a:t>
            </a:r>
            <a:r>
              <a:rPr lang="en-US" baseline="0" dirty="0" smtClean="0"/>
              <a:t> made it all the way to an approved IDS and LDS.</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r>
              <a:rPr lang="en-US" dirty="0" smtClean="0"/>
              <a:t>Clear the Slide! Stop Swaying!</a:t>
            </a:r>
          </a:p>
          <a:p>
            <a:endParaRPr lang="en-US" dirty="0" smtClean="0"/>
          </a:p>
          <a:p>
            <a:r>
              <a:rPr lang="en-US" dirty="0" smtClean="0"/>
              <a:t>Describe, point out long tapers and symmetrical turn lanes, and larger ROW takes.</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r>
              <a:rPr lang="en-US" dirty="0" smtClean="0"/>
              <a:t>Clear the Slide! Stop Swaying!</a:t>
            </a:r>
          </a:p>
          <a:p>
            <a:endParaRPr lang="en-US" dirty="0" smtClean="0"/>
          </a:p>
          <a:p>
            <a:r>
              <a:rPr lang="en-US" dirty="0" smtClean="0"/>
              <a:t>It was after the IDS and LDS were approved and the final PDR being prepared that we</a:t>
            </a:r>
            <a:r>
              <a:rPr lang="en-US" baseline="0" dirty="0" smtClean="0"/>
              <a:t> took a step back and looked at the project and asked ourselves just what are we doing and compared it to our original intent.  We identified several hurdles that we would need to overcome to bring this project to fruition; a larger budget (estimated to be $2.8milliion? Compared to the CMAQ application of $1.Xmillion), larger scope, and 3 design exceptions (2 for LOS and 1 for profile).</a:t>
            </a:r>
          </a:p>
          <a:p>
            <a:endParaRPr lang="en-US" baseline="0" dirty="0" smtClean="0"/>
          </a:p>
          <a:p>
            <a:r>
              <a:rPr lang="en-US" baseline="0" dirty="0" smtClean="0"/>
              <a:t>I was informed by my bosses that because of all these hurdles this project was in serious consideration to be dropped.  I challenged my consultant to find a way to cut the construction cost or this project may go away due to funding.  Matt said give me a day to find a way to cut costs.  He returned with a roundabout concept.</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image is from Washington County, MN, a county sandwiched between St. Paul, MN and the Wisconsin state line.</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a:defRPr/>
            </a:pPr>
            <a:r>
              <a:rPr lang="en-US" dirty="0" smtClean="0"/>
              <a:t>Clear the Slide! Stop Swaying!</a:t>
            </a:r>
          </a:p>
          <a:p>
            <a:endParaRPr lang="en-US" dirty="0" smtClean="0"/>
          </a:p>
          <a:p>
            <a:r>
              <a:rPr lang="en-US" dirty="0" smtClean="0"/>
              <a:t>We began slowly, taking baby steps along the way with this new concept.  We gradually escalated</a:t>
            </a:r>
            <a:r>
              <a:rPr lang="en-US" baseline="0" dirty="0" smtClean="0"/>
              <a:t> this concept from just Matt and I eventually to the FHWA.  </a:t>
            </a:r>
            <a:r>
              <a:rPr lang="en-US" dirty="0" smtClean="0"/>
              <a:t>At each step along the way we asked</a:t>
            </a:r>
            <a:r>
              <a:rPr lang="en-US" baseline="0" dirty="0" smtClean="0"/>
              <a:t> each new audience, do you see any fatal flaws in the concept at this location?  Are you ready to seriously investigate constructing a RAB on the system?  And at each step we were given the thumbs up.</a:t>
            </a:r>
          </a:p>
          <a:p>
            <a:endParaRPr lang="en-US" baseline="0" dirty="0" smtClean="0"/>
          </a:p>
          <a:p>
            <a:r>
              <a:rPr lang="en-US" baseline="0" dirty="0" smtClean="0"/>
              <a:t>Following this due diligence on our part we set aside the signal concept and began Phase I anew, this time with a RAB as our goal.  At this point Matt will take over and tell you how and why a RAB worked better than signals at </a:t>
            </a:r>
            <a:r>
              <a:rPr lang="en-US" b="1" i="1" baseline="0" dirty="0" smtClean="0"/>
              <a:t>this</a:t>
            </a:r>
            <a:r>
              <a:rPr lang="en-US" baseline="0" dirty="0" smtClean="0"/>
              <a:t> intersection.</a:t>
            </a:r>
            <a:endParaRPr lang="en-US" dirty="0"/>
          </a:p>
        </p:txBody>
      </p:sp>
      <p:sp>
        <p:nvSpPr>
          <p:cNvPr id="4" name="Slide Number Placeholder 3"/>
          <p:cNvSpPr>
            <a:spLocks noGrp="1"/>
          </p:cNvSpPr>
          <p:nvPr>
            <p:ph type="sldNum" sz="quarter" idx="10"/>
          </p:nvPr>
        </p:nvSpPr>
        <p:spPr/>
        <p:txBody>
          <a:bodyPr/>
          <a:lstStyle/>
          <a:p>
            <a:pPr>
              <a:defRPr/>
            </a:pPr>
            <a:fld id="{BC6F3D13-1ADA-4BD0-894B-216227CA1FE3}"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91920" y="30480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057400" y="26670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191524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44078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069298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0"/>
            <a:ext cx="18669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0"/>
            <a:ext cx="54483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0983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23000">
              <a:schemeClr val="bg2">
                <a:lumMod val="60000"/>
                <a:lumOff val="40000"/>
              </a:schemeClr>
            </a:gs>
            <a:gs pos="0">
              <a:schemeClr val="tx1">
                <a:lumMod val="85000"/>
                <a:lumOff val="15000"/>
              </a:schemeClr>
            </a:gs>
            <a:gs pos="100000">
              <a:schemeClr val="bg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b="0"/>
            </a:lvl2pPr>
          </a:lstStyle>
          <a:p>
            <a:pPr lvl="0"/>
            <a:r>
              <a:rPr lang="en-US" dirty="0" smtClean="0"/>
              <a:t>Click to edit Master text styles</a:t>
            </a:r>
          </a:p>
          <a:p>
            <a:pPr lvl="1"/>
            <a:r>
              <a:rPr lang="en-US" dirty="0" smtClean="0"/>
              <a:t>Second level</a:t>
            </a:r>
          </a:p>
        </p:txBody>
      </p:sp>
      <p:pic>
        <p:nvPicPr>
          <p:cNvPr id="5" name="Picture 4" descr="kane co logo for ppt.jpg"/>
          <p:cNvPicPr>
            <a:picLocks noChangeAspect="1"/>
          </p:cNvPicPr>
          <p:nvPr userDrawn="1"/>
        </p:nvPicPr>
        <p:blipFill>
          <a:blip r:embed="rId2" cstate="screen">
            <a:clrChange>
              <a:clrFrom>
                <a:srgbClr val="00AEF1"/>
              </a:clrFrom>
              <a:clrTo>
                <a:srgbClr val="00AEF1">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421096" y="6096000"/>
            <a:ext cx="824874" cy="762000"/>
          </a:xfrm>
          <a:prstGeom prst="rect">
            <a:avLst/>
          </a:prstGeom>
        </p:spPr>
      </p:pic>
      <p:pic>
        <p:nvPicPr>
          <p:cNvPr id="7" name="Picture 6"/>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08050" y="6243020"/>
            <a:ext cx="897846" cy="467960"/>
          </a:xfrm>
          <a:prstGeom prst="rect">
            <a:avLst/>
          </a:prstGeom>
        </p:spPr>
      </p:pic>
      <p:pic>
        <p:nvPicPr>
          <p:cNvPr id="8" name="Picture 7"/>
          <p:cNvPicPr>
            <a:picLocks noChangeAspect="1"/>
          </p:cNvPicPr>
          <p:nvPr userDrawn="1"/>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486141" y="6172295"/>
            <a:ext cx="609410" cy="609410"/>
          </a:xfrm>
          <a:prstGeom prst="rect">
            <a:avLst/>
          </a:prstGeom>
        </p:spPr>
      </p:pic>
    </p:spTree>
    <p:extLst>
      <p:ext uri="{BB962C8B-B14F-4D97-AF65-F5344CB8AC3E}">
        <p14:creationId xmlns:p14="http://schemas.microsoft.com/office/powerpoint/2010/main" val="13694697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23000">
              <a:schemeClr val="bg2">
                <a:lumMod val="60000"/>
                <a:lumOff val="40000"/>
              </a:schemeClr>
            </a:gs>
            <a:gs pos="0">
              <a:schemeClr val="tx1">
                <a:lumMod val="85000"/>
                <a:lumOff val="15000"/>
              </a:schemeClr>
            </a:gs>
            <a:gs pos="100000">
              <a:schemeClr val="bg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b="0"/>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161787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2600" y="4395787"/>
            <a:ext cx="64008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752600" y="2895600"/>
            <a:ext cx="64008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9859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1295400"/>
            <a:ext cx="3581400" cy="5334000"/>
          </a:xfrm>
        </p:spPr>
        <p:txBody>
          <a:bodyPr/>
          <a:lstStyle>
            <a:lvl1pPr>
              <a:defRPr sz="2800"/>
            </a:lvl1pPr>
            <a:lvl2pPr>
              <a:defRPr sz="2400"/>
            </a:lvl2pPr>
            <a:lvl3pPr marL="1143000" indent="-228600">
              <a:buFont typeface="Wingdings" pitchFamily="2" charset="2"/>
              <a:buChar char="§"/>
              <a:defRPr lang="en-US" sz="2000" dirty="0" smtClean="0">
                <a:solidFill>
                  <a:schemeClr val="tx1"/>
                </a:solidFill>
                <a:latin typeface="+mn-lt"/>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marL="1143000" lvl="2" indent="-228600" algn="l" rtl="0" eaLnBrk="0" fontAlgn="base" hangingPunct="0">
              <a:spcBef>
                <a:spcPct val="20000"/>
              </a:spcBef>
              <a:spcAft>
                <a:spcPct val="0"/>
              </a:spcAft>
              <a:buClr>
                <a:schemeClr val="tx1"/>
              </a:buClr>
              <a:buSzPct val="100000"/>
              <a:buFont typeface="Wingdings" pitchFamily="2" charset="2"/>
              <a:buChar char="§"/>
            </a:pPr>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486400" y="1295400"/>
            <a:ext cx="3581400" cy="5334000"/>
          </a:xfrm>
        </p:spPr>
        <p:txBody>
          <a:bodyPr/>
          <a:lstStyle>
            <a:lvl1pPr>
              <a:defRPr sz="2800"/>
            </a:lvl1pPr>
            <a:lvl2pPr>
              <a:defRPr sz="2400"/>
            </a:lvl2pPr>
            <a:lvl3pPr marL="1143000" indent="-228600">
              <a:defRPr lang="en-US" sz="2000" dirty="0" smtClean="0">
                <a:solidFill>
                  <a:schemeClr val="tx1"/>
                </a:solidFill>
                <a:latin typeface="+mn-lt"/>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marL="1143000" lvl="2" indent="-228600" algn="l" rtl="0" eaLnBrk="0" fontAlgn="base" hangingPunct="0">
              <a:spcBef>
                <a:spcPct val="20000"/>
              </a:spcBef>
              <a:spcAft>
                <a:spcPct val="0"/>
              </a:spcAft>
              <a:buClr>
                <a:schemeClr val="tx1"/>
              </a:buClr>
              <a:buSzPct val="100000"/>
              <a:buFont typeface="Wingdings" pitchFamily="2" charset="2"/>
              <a:buChar char="§"/>
            </a:pPr>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403136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3914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600200" y="1535113"/>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600200" y="2174875"/>
            <a:ext cx="3505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486401" y="1524000"/>
            <a:ext cx="3505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486401" y="2163762"/>
            <a:ext cx="3505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30491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2233209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42405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212618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3000">
              <a:schemeClr val="bg2">
                <a:lumMod val="60000"/>
                <a:lumOff val="40000"/>
              </a:schemeClr>
            </a:gs>
            <a:gs pos="0">
              <a:schemeClr val="bg2">
                <a:lumMod val="50000"/>
              </a:schemeClr>
            </a:gs>
            <a:gs pos="100000">
              <a:schemeClr val="bg2">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1026" name="Picture 1"/>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bwMode="auto">
          <a:xfrm>
            <a:off x="0" y="0"/>
            <a:ext cx="139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p:cNvSpPr>
            <a:spLocks noGrp="1" noChangeArrowheads="1"/>
          </p:cNvSpPr>
          <p:nvPr>
            <p:ph type="body" idx="1"/>
          </p:nvPr>
        </p:nvSpPr>
        <p:spPr bwMode="auto">
          <a:xfrm>
            <a:off x="1752600" y="1295400"/>
            <a:ext cx="73152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p:txBody>
      </p:sp>
      <p:sp>
        <p:nvSpPr>
          <p:cNvPr id="3" name="Title Placeholder 2"/>
          <p:cNvSpPr>
            <a:spLocks noGrp="1" noChangeArrowheads="1"/>
          </p:cNvSpPr>
          <p:nvPr>
            <p:ph type="title"/>
          </p:nvPr>
        </p:nvSpPr>
        <p:spPr bwMode="auto">
          <a:xfrm>
            <a:off x="1600200" y="0"/>
            <a:ext cx="7467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cxnSp>
        <p:nvCxnSpPr>
          <p:cNvPr id="5" name="Straight Connector 4"/>
          <p:cNvCxnSpPr/>
          <p:nvPr userDrawn="1"/>
        </p:nvCxnSpPr>
        <p:spPr bwMode="auto">
          <a:xfrm>
            <a:off x="1397000" y="0"/>
            <a:ext cx="0" cy="68580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txStyles>
    <p:titleStyle>
      <a:lvl1pPr algn="ctr" rtl="0" eaLnBrk="0" fontAlgn="base" hangingPunct="0">
        <a:spcBef>
          <a:spcPct val="0"/>
        </a:spcBef>
        <a:spcAft>
          <a:spcPct val="0"/>
        </a:spcAft>
        <a:defRPr sz="4000" b="1">
          <a:solidFill>
            <a:schemeClr val="bg1"/>
          </a:solidFill>
          <a:latin typeface="+mj-lt"/>
          <a:ea typeface="+mj-ea"/>
          <a:cs typeface="+mj-cs"/>
        </a:defRPr>
      </a:lvl1pPr>
      <a:lvl2pPr algn="ctr" rtl="0" eaLnBrk="0" fontAlgn="base" hangingPunct="0">
        <a:spcBef>
          <a:spcPct val="0"/>
        </a:spcBef>
        <a:spcAft>
          <a:spcPct val="0"/>
        </a:spcAft>
        <a:defRPr sz="4000" b="1">
          <a:solidFill>
            <a:srgbClr val="FFFF99"/>
          </a:solidFill>
          <a:latin typeface="Arial" charset="0"/>
        </a:defRPr>
      </a:lvl2pPr>
      <a:lvl3pPr algn="ctr" rtl="0" eaLnBrk="0" fontAlgn="base" hangingPunct="0">
        <a:spcBef>
          <a:spcPct val="0"/>
        </a:spcBef>
        <a:spcAft>
          <a:spcPct val="0"/>
        </a:spcAft>
        <a:defRPr sz="4000" b="1">
          <a:solidFill>
            <a:srgbClr val="FFFF99"/>
          </a:solidFill>
          <a:latin typeface="Arial" charset="0"/>
        </a:defRPr>
      </a:lvl3pPr>
      <a:lvl4pPr algn="ctr" rtl="0" eaLnBrk="0" fontAlgn="base" hangingPunct="0">
        <a:spcBef>
          <a:spcPct val="0"/>
        </a:spcBef>
        <a:spcAft>
          <a:spcPct val="0"/>
        </a:spcAft>
        <a:defRPr sz="4000" b="1">
          <a:solidFill>
            <a:srgbClr val="FFFF99"/>
          </a:solidFill>
          <a:latin typeface="Arial" charset="0"/>
        </a:defRPr>
      </a:lvl4pPr>
      <a:lvl5pPr algn="ctr" rtl="0" eaLnBrk="0" fontAlgn="base" hangingPunct="0">
        <a:spcBef>
          <a:spcPct val="0"/>
        </a:spcBef>
        <a:spcAft>
          <a:spcPct val="0"/>
        </a:spcAft>
        <a:defRPr sz="4000" b="1">
          <a:solidFill>
            <a:srgbClr val="FFFF99"/>
          </a:solidFill>
          <a:latin typeface="Arial" charset="0"/>
        </a:defRPr>
      </a:lvl5pPr>
      <a:lvl6pPr marL="457200" algn="ctr" rtl="0" eaLnBrk="0" fontAlgn="base" hangingPunct="0">
        <a:spcBef>
          <a:spcPct val="0"/>
        </a:spcBef>
        <a:spcAft>
          <a:spcPct val="0"/>
        </a:spcAft>
        <a:defRPr sz="4000" b="1">
          <a:solidFill>
            <a:srgbClr val="FFFF99"/>
          </a:solidFill>
          <a:latin typeface="Arial" charset="0"/>
        </a:defRPr>
      </a:lvl6pPr>
      <a:lvl7pPr marL="914400" algn="ctr" rtl="0" eaLnBrk="0" fontAlgn="base" hangingPunct="0">
        <a:spcBef>
          <a:spcPct val="0"/>
        </a:spcBef>
        <a:spcAft>
          <a:spcPct val="0"/>
        </a:spcAft>
        <a:defRPr sz="4000" b="1">
          <a:solidFill>
            <a:srgbClr val="FFFF99"/>
          </a:solidFill>
          <a:latin typeface="Arial" charset="0"/>
        </a:defRPr>
      </a:lvl7pPr>
      <a:lvl8pPr marL="1371600" algn="ctr" rtl="0" eaLnBrk="0" fontAlgn="base" hangingPunct="0">
        <a:spcBef>
          <a:spcPct val="0"/>
        </a:spcBef>
        <a:spcAft>
          <a:spcPct val="0"/>
        </a:spcAft>
        <a:defRPr sz="4000" b="1">
          <a:solidFill>
            <a:srgbClr val="FFFF99"/>
          </a:solidFill>
          <a:latin typeface="Arial" charset="0"/>
        </a:defRPr>
      </a:lvl8pPr>
      <a:lvl9pPr marL="1828800" algn="ctr" rtl="0" eaLnBrk="0" fontAlgn="base" hangingPunct="0">
        <a:spcBef>
          <a:spcPct val="0"/>
        </a:spcBef>
        <a:spcAft>
          <a:spcPct val="0"/>
        </a:spcAft>
        <a:defRPr sz="4000" b="1">
          <a:solidFill>
            <a:srgbClr val="FFFF99"/>
          </a:solidFill>
          <a:latin typeface="Arial" charset="0"/>
        </a:defRPr>
      </a:lvl9pPr>
    </p:titleStyle>
    <p:bodyStyle>
      <a:lvl1pPr marL="342900" indent="-342900" algn="l" rtl="0" eaLnBrk="0" fontAlgn="base" hangingPunct="0">
        <a:spcBef>
          <a:spcPct val="20000"/>
        </a:spcBef>
        <a:spcAft>
          <a:spcPct val="0"/>
        </a:spcAft>
        <a:buClr>
          <a:schemeClr val="tx1"/>
        </a:buClr>
        <a:buSzPct val="100000"/>
        <a:buFont typeface="Arial" pitchFamily="34" charset="0"/>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Font typeface="Courier New" pitchFamily="49" charset="0"/>
        <a:buChar char="-"/>
        <a:defRPr sz="2400" b="1">
          <a:solidFill>
            <a:schemeClr val="tx1"/>
          </a:solidFill>
          <a:latin typeface="+mn-lt"/>
        </a:defRPr>
      </a:lvl2pPr>
      <a:lvl3pPr marL="1143000" indent="-228600" algn="l" rtl="0" eaLnBrk="0" fontAlgn="base" hangingPunct="0">
        <a:spcBef>
          <a:spcPct val="20000"/>
        </a:spcBef>
        <a:spcAft>
          <a:spcPct val="0"/>
        </a:spcAft>
        <a:buClr>
          <a:srgbClr val="99CCFF"/>
        </a:buClr>
        <a:buSzPct val="65000"/>
        <a:buFont typeface="Monotype Sorts" pitchFamily="2" charset="2"/>
        <a:buChar char="4"/>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26.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676400" y="381000"/>
            <a:ext cx="7239000" cy="1447800"/>
          </a:xfrm>
        </p:spPr>
        <p:txBody>
          <a:bodyPr/>
          <a:lstStyle/>
          <a:p>
            <a:r>
              <a:rPr lang="en-US" dirty="0" smtClean="0"/>
              <a:t>Northeastern Illinois</a:t>
            </a:r>
            <a:br>
              <a:rPr lang="en-US" dirty="0" smtClean="0"/>
            </a:br>
            <a:r>
              <a:rPr lang="en-US" dirty="0" smtClean="0"/>
              <a:t>Roundabout Case Study</a:t>
            </a:r>
          </a:p>
        </p:txBody>
      </p:sp>
      <p:sp>
        <p:nvSpPr>
          <p:cNvPr id="2051" name="Rectangle 3"/>
          <p:cNvSpPr>
            <a:spLocks noGrp="1" noChangeArrowheads="1"/>
          </p:cNvSpPr>
          <p:nvPr>
            <p:ph type="subTitle" idx="1"/>
          </p:nvPr>
        </p:nvSpPr>
        <p:spPr>
          <a:xfrm>
            <a:off x="1600200" y="1905000"/>
            <a:ext cx="7315200" cy="3352800"/>
          </a:xfrm>
        </p:spPr>
        <p:txBody>
          <a:bodyPr/>
          <a:lstStyle/>
          <a:p>
            <a:r>
              <a:rPr lang="en-US" dirty="0" smtClean="0"/>
              <a:t>Paul LaFleur, PE</a:t>
            </a:r>
          </a:p>
          <a:p>
            <a:r>
              <a:rPr lang="en-US" sz="2400" b="0" dirty="0" smtClean="0"/>
              <a:t>Project Manager, Kane County Div. of Transportation</a:t>
            </a:r>
          </a:p>
          <a:p>
            <a:endParaRPr lang="en-US" sz="800" dirty="0" smtClean="0"/>
          </a:p>
          <a:p>
            <a:r>
              <a:rPr lang="en-US" dirty="0" smtClean="0"/>
              <a:t>Matt Papirnik, PE, PTOE</a:t>
            </a:r>
          </a:p>
          <a:p>
            <a:r>
              <a:rPr lang="en-US" sz="2400" b="0" dirty="0" smtClean="0"/>
              <a:t>Phase I Project Manager, Burns &amp; McDonnell</a:t>
            </a:r>
          </a:p>
          <a:p>
            <a:endParaRPr lang="en-US" sz="800" dirty="0" smtClean="0"/>
          </a:p>
          <a:p>
            <a:r>
              <a:rPr lang="en-US" dirty="0" smtClean="0"/>
              <a:t>Jason Salley, PE</a:t>
            </a:r>
          </a:p>
          <a:p>
            <a:r>
              <a:rPr lang="en-US" sz="2400" b="0" dirty="0" smtClean="0"/>
              <a:t>Geometric Studies Unit Head, IDOT District 1</a:t>
            </a:r>
          </a:p>
        </p:txBody>
      </p:sp>
      <p:grpSp>
        <p:nvGrpSpPr>
          <p:cNvPr id="9" name="Group 8"/>
          <p:cNvGrpSpPr/>
          <p:nvPr/>
        </p:nvGrpSpPr>
        <p:grpSpPr>
          <a:xfrm>
            <a:off x="2819400" y="5407751"/>
            <a:ext cx="4572000" cy="1293416"/>
            <a:chOff x="2819400" y="5407751"/>
            <a:chExt cx="4572000" cy="1293416"/>
          </a:xfrm>
        </p:grpSpPr>
        <p:pic>
          <p:nvPicPr>
            <p:cNvPr id="7" name="Picture 6" descr="kane co logo for ppt.jpg"/>
            <p:cNvPicPr>
              <a:picLocks noChangeAspect="1"/>
            </p:cNvPicPr>
            <p:nvPr/>
          </p:nvPicPr>
          <p:blipFill>
            <a:blip r:embed="rId3" cstate="screen">
              <a:clrChange>
                <a:clrFrom>
                  <a:srgbClr val="00AEF1"/>
                </a:clrFrom>
                <a:clrTo>
                  <a:srgbClr val="00AEF1">
                    <a:alpha val="0"/>
                  </a:srgbClr>
                </a:clrTo>
              </a:clrChange>
              <a:biLevel thresh="50000"/>
              <a:extLst>
                <a:ext uri="{28A0092B-C50C-407E-A947-70E740481C1C}">
                  <a14:useLocalDpi xmlns:a14="http://schemas.microsoft.com/office/drawing/2010/main"/>
                </a:ext>
              </a:extLst>
            </a:blip>
            <a:stretch>
              <a:fillRect/>
            </a:stretch>
          </p:blipFill>
          <p:spPr>
            <a:xfrm>
              <a:off x="2819400" y="5407751"/>
              <a:ext cx="1400138" cy="129341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4600" y="5521059"/>
              <a:ext cx="1066800" cy="106680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94653" y="5657303"/>
              <a:ext cx="1524000" cy="794313"/>
            </a:xfrm>
            <a:prstGeom prst="rect">
              <a:avLst/>
            </a:prstGeom>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Roundabout?</a:t>
            </a:r>
            <a:endParaRPr lang="en-US" dirty="0"/>
          </a:p>
        </p:txBody>
      </p:sp>
      <p:sp>
        <p:nvSpPr>
          <p:cNvPr id="11" name="Content Placeholder 10"/>
          <p:cNvSpPr>
            <a:spLocks noGrp="1"/>
          </p:cNvSpPr>
          <p:nvPr>
            <p:ph idx="1"/>
          </p:nvPr>
        </p:nvSpPr>
        <p:spPr>
          <a:xfrm>
            <a:off x="1676400" y="1143000"/>
            <a:ext cx="7315200" cy="5105400"/>
          </a:xfrm>
        </p:spPr>
        <p:txBody>
          <a:bodyPr/>
          <a:lstStyle/>
          <a:p>
            <a:r>
              <a:rPr lang="en-US" sz="2800" dirty="0" smtClean="0"/>
              <a:t>Not an Ideal Place </a:t>
            </a:r>
            <a:r>
              <a:rPr lang="en-US" sz="2800" dirty="0"/>
              <a:t>for a </a:t>
            </a:r>
            <a:r>
              <a:rPr lang="en-US" sz="2800" dirty="0" smtClean="0"/>
              <a:t>Signal</a:t>
            </a:r>
            <a:r>
              <a:rPr lang="en-US" sz="2800" dirty="0"/>
              <a:t>:</a:t>
            </a:r>
          </a:p>
          <a:p>
            <a:pPr lvl="1"/>
            <a:r>
              <a:rPr lang="en-US" sz="2400" dirty="0"/>
              <a:t>Long auxiliary lanes for small movements</a:t>
            </a:r>
          </a:p>
          <a:p>
            <a:pPr lvl="1"/>
            <a:r>
              <a:rPr lang="en-US" sz="2400" dirty="0"/>
              <a:t>Relatively high-volume through movement</a:t>
            </a:r>
          </a:p>
          <a:p>
            <a:pPr lvl="1"/>
            <a:r>
              <a:rPr lang="en-US" sz="2400" dirty="0"/>
              <a:t>Appropriate design was for two through </a:t>
            </a:r>
            <a:r>
              <a:rPr lang="en-US" sz="2400" dirty="0" smtClean="0"/>
              <a:t>lane;</a:t>
            </a:r>
            <a:br>
              <a:rPr lang="en-US" sz="2400" dirty="0" smtClean="0"/>
            </a:br>
            <a:r>
              <a:rPr lang="en-US" sz="2400" dirty="0" smtClean="0"/>
              <a:t>not financially feasible</a:t>
            </a:r>
            <a:endParaRPr lang="en-US" sz="2400" dirty="0"/>
          </a:p>
          <a:p>
            <a:pPr lvl="1"/>
            <a:r>
              <a:rPr lang="en-US" sz="2400" dirty="0" smtClean="0"/>
              <a:t>Drainage and ROW footprint</a:t>
            </a:r>
            <a:endParaRPr lang="en-US" sz="2400" dirty="0"/>
          </a:p>
          <a:p>
            <a:pPr lvl="1"/>
            <a:r>
              <a:rPr lang="en-US" sz="2400" dirty="0"/>
              <a:t>Left turn volume </a:t>
            </a:r>
            <a:r>
              <a:rPr lang="en-US" sz="2400" dirty="0" smtClean="0"/>
              <a:t>percentage was </a:t>
            </a:r>
            <a:r>
              <a:rPr lang="en-US" sz="2400" dirty="0" smtClean="0"/>
              <a:t>high</a:t>
            </a:r>
          </a:p>
          <a:p>
            <a:pPr lvl="1"/>
            <a:r>
              <a:rPr lang="en-US" sz="2400" dirty="0" smtClean="0"/>
              <a:t>Design Exceptions for LOS</a:t>
            </a:r>
            <a:endParaRPr lang="en-US" sz="2400" dirty="0"/>
          </a:p>
          <a:p>
            <a:pPr lvl="1"/>
            <a:r>
              <a:rPr lang="en-US" sz="2400" dirty="0"/>
              <a:t>No other traffic signal within three miles</a:t>
            </a:r>
          </a:p>
          <a:p>
            <a:r>
              <a:rPr lang="en-US" sz="2800" dirty="0" smtClean="0"/>
              <a:t>Traffic Signal would Restore </a:t>
            </a:r>
            <a:r>
              <a:rPr lang="en-US" sz="2800" dirty="0" smtClean="0"/>
              <a:t>High-Speed </a:t>
            </a:r>
            <a:r>
              <a:rPr lang="en-US" sz="2800" dirty="0" smtClean="0"/>
              <a:t>Movement </a:t>
            </a:r>
            <a:r>
              <a:rPr lang="en-US" sz="2800" dirty="0"/>
              <a:t>through the </a:t>
            </a:r>
            <a:r>
              <a:rPr lang="en-US" sz="2800" dirty="0" smtClean="0"/>
              <a:t>Intersection</a:t>
            </a:r>
            <a:endParaRPr lang="en-US" sz="2800" dirty="0"/>
          </a:p>
          <a:p>
            <a:endParaRPr lang="en-US" sz="2000" dirty="0"/>
          </a:p>
        </p:txBody>
      </p:sp>
    </p:spTree>
    <p:extLst>
      <p:ext uri="{BB962C8B-B14F-4D97-AF65-F5344CB8AC3E}">
        <p14:creationId xmlns:p14="http://schemas.microsoft.com/office/powerpoint/2010/main" val="3603735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7467600" cy="1143000"/>
          </a:xfrm>
        </p:spPr>
        <p:txBody>
          <a:bodyPr/>
          <a:lstStyle/>
          <a:p>
            <a:r>
              <a:rPr lang="en-US" sz="2800" dirty="0" smtClean="0"/>
              <a:t>Making the Case for a Roundabout:</a:t>
            </a:r>
            <a:br>
              <a:rPr lang="en-US" sz="2800" dirty="0" smtClean="0"/>
            </a:br>
            <a:r>
              <a:rPr lang="en-US" dirty="0" smtClean="0"/>
              <a:t>Operations</a:t>
            </a:r>
            <a:endParaRPr lang="en-US" dirty="0"/>
          </a:p>
        </p:txBody>
      </p:sp>
      <p:sp>
        <p:nvSpPr>
          <p:cNvPr id="3" name="Content Placeholder 2"/>
          <p:cNvSpPr>
            <a:spLocks noGrp="1"/>
          </p:cNvSpPr>
          <p:nvPr>
            <p:ph idx="1"/>
          </p:nvPr>
        </p:nvSpPr>
        <p:spPr>
          <a:xfrm>
            <a:off x="1600200" y="6096000"/>
            <a:ext cx="4648200" cy="457200"/>
          </a:xfrm>
        </p:spPr>
        <p:txBody>
          <a:bodyPr/>
          <a:lstStyle/>
          <a:p>
            <a:pPr marL="0" indent="0">
              <a:buNone/>
            </a:pPr>
            <a:r>
              <a:rPr lang="en-US" sz="2000" kern="1200" dirty="0" smtClean="0">
                <a:solidFill>
                  <a:srgbClr val="FF0000"/>
                </a:solidFill>
                <a:latin typeface="+mj-lt"/>
              </a:rPr>
              <a:t>The key to roundabout performance</a:t>
            </a:r>
          </a:p>
          <a:p>
            <a:pPr marL="0" indent="0">
              <a:buNone/>
            </a:pPr>
            <a:r>
              <a:rPr lang="en-US" sz="2000" kern="1200" dirty="0" smtClean="0">
                <a:solidFill>
                  <a:srgbClr val="FF0000"/>
                </a:solidFill>
                <a:latin typeface="+mj-lt"/>
              </a:rPr>
              <a:t>is circulating volume</a:t>
            </a:r>
          </a:p>
        </p:txBody>
      </p:sp>
      <p:pic>
        <p:nvPicPr>
          <p:cNvPr id="7" name="Picture 6" descr="plain EOP RAB.jpg"/>
          <p:cNvPicPr>
            <a:picLocks noChangeAspect="1"/>
          </p:cNvPicPr>
          <p:nvPr/>
        </p:nvPicPr>
        <p:blipFill>
          <a:blip r:embed="rId3" cstate="print"/>
          <a:stretch>
            <a:fillRect/>
          </a:stretch>
        </p:blipFill>
        <p:spPr>
          <a:xfrm>
            <a:off x="2743200" y="1384300"/>
            <a:ext cx="5617578" cy="4572000"/>
          </a:xfrm>
          <a:prstGeom prst="rect">
            <a:avLst/>
          </a:prstGeom>
        </p:spPr>
      </p:pic>
      <p:pic>
        <p:nvPicPr>
          <p:cNvPr id="9" name="Picture 8" descr="circulating.jpg"/>
          <p:cNvPicPr>
            <a:picLocks noChangeAspect="1"/>
          </p:cNvPicPr>
          <p:nvPr/>
        </p:nvPicPr>
        <p:blipFill>
          <a:blip r:embed="rId4" cstate="print"/>
          <a:stretch>
            <a:fillRect/>
          </a:stretch>
        </p:blipFill>
        <p:spPr>
          <a:xfrm>
            <a:off x="2743200" y="1384300"/>
            <a:ext cx="5617578" cy="4572000"/>
          </a:xfrm>
          <a:prstGeom prst="rect">
            <a:avLst/>
          </a:prstGeom>
        </p:spPr>
      </p:pic>
      <p:pic>
        <p:nvPicPr>
          <p:cNvPr id="10" name="Picture 9" descr="circulating plus entering.jpg"/>
          <p:cNvPicPr>
            <a:picLocks noChangeAspect="1"/>
          </p:cNvPicPr>
          <p:nvPr/>
        </p:nvPicPr>
        <p:blipFill>
          <a:blip r:embed="rId5" cstate="print"/>
          <a:stretch>
            <a:fillRect/>
          </a:stretch>
        </p:blipFill>
        <p:spPr>
          <a:xfrm>
            <a:off x="2743200" y="1371600"/>
            <a:ext cx="5617578"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6090556"/>
            <a:ext cx="4495800" cy="381000"/>
          </a:xfrm>
        </p:spPr>
        <p:txBody>
          <a:bodyPr/>
          <a:lstStyle/>
          <a:p>
            <a:pPr marL="0" indent="0">
              <a:buNone/>
            </a:pPr>
            <a:r>
              <a:rPr lang="en-US" sz="1900" kern="1200" dirty="0">
                <a:solidFill>
                  <a:srgbClr val="FF0000"/>
                </a:solidFill>
                <a:latin typeface="+mj-lt"/>
              </a:rPr>
              <a:t>High circulating volumes </a:t>
            </a:r>
            <a:r>
              <a:rPr lang="en-US" sz="1900" kern="1200" dirty="0" smtClean="0">
                <a:solidFill>
                  <a:srgbClr val="FF0000"/>
                </a:solidFill>
                <a:latin typeface="+mj-lt"/>
              </a:rPr>
              <a:t>coincided </a:t>
            </a:r>
          </a:p>
          <a:p>
            <a:pPr marL="0" indent="0">
              <a:buNone/>
            </a:pPr>
            <a:r>
              <a:rPr lang="en-US" sz="1900" kern="1200" dirty="0" smtClean="0">
                <a:solidFill>
                  <a:srgbClr val="FF0000"/>
                </a:solidFill>
                <a:latin typeface="+mj-lt"/>
              </a:rPr>
              <a:t>with low </a:t>
            </a:r>
            <a:r>
              <a:rPr lang="en-US" sz="1900" kern="1200" dirty="0">
                <a:solidFill>
                  <a:srgbClr val="FF0000"/>
                </a:solidFill>
                <a:latin typeface="+mj-lt"/>
              </a:rPr>
              <a:t>entering </a:t>
            </a:r>
            <a:r>
              <a:rPr lang="en-US" sz="1900" kern="1200" dirty="0" smtClean="0">
                <a:solidFill>
                  <a:srgbClr val="FF0000"/>
                </a:solidFill>
                <a:latin typeface="+mj-lt"/>
              </a:rPr>
              <a:t>volumes</a:t>
            </a:r>
            <a:endParaRPr lang="en-US" sz="1900" dirty="0" smtClean="0"/>
          </a:p>
        </p:txBody>
      </p:sp>
      <p:sp>
        <p:nvSpPr>
          <p:cNvPr id="10" name="Title 1"/>
          <p:cNvSpPr>
            <a:spLocks noGrp="1"/>
          </p:cNvSpPr>
          <p:nvPr>
            <p:ph type="title"/>
          </p:nvPr>
        </p:nvSpPr>
        <p:spPr>
          <a:xfrm>
            <a:off x="1544529" y="76200"/>
            <a:ext cx="7467600" cy="1143000"/>
          </a:xfrm>
        </p:spPr>
        <p:txBody>
          <a:bodyPr/>
          <a:lstStyle/>
          <a:p>
            <a:r>
              <a:rPr lang="en-US" sz="2800" dirty="0" smtClean="0"/>
              <a:t>Making the Case for a Roundabout:</a:t>
            </a:r>
            <a:br>
              <a:rPr lang="en-US" sz="2800" dirty="0" smtClean="0"/>
            </a:br>
            <a:r>
              <a:rPr lang="en-US" dirty="0" smtClean="0"/>
              <a:t>Operations</a:t>
            </a:r>
            <a:endParaRPr lang="en-US" dirty="0"/>
          </a:p>
        </p:txBody>
      </p:sp>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6590" t="4790" r="15090" b="10680"/>
          <a:stretch/>
        </p:blipFill>
        <p:spPr>
          <a:xfrm>
            <a:off x="2853927" y="1219200"/>
            <a:ext cx="5034340" cy="481321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7315200" cy="990600"/>
          </a:xfrm>
        </p:spPr>
        <p:txBody>
          <a:bodyPr/>
          <a:lstStyle/>
          <a:p>
            <a:r>
              <a:rPr lang="en-US" sz="2800" dirty="0" smtClean="0"/>
              <a:t>Making the Case for a Roundabout:</a:t>
            </a:r>
            <a:r>
              <a:rPr lang="en-US" dirty="0" smtClean="0"/>
              <a:t/>
            </a:r>
            <a:br>
              <a:rPr lang="en-US" dirty="0" smtClean="0"/>
            </a:br>
            <a:r>
              <a:rPr lang="en-US" dirty="0" smtClean="0"/>
              <a:t>Cost</a:t>
            </a:r>
            <a:endParaRPr lang="en-US" dirty="0"/>
          </a:p>
        </p:txBody>
      </p:sp>
      <p:sp>
        <p:nvSpPr>
          <p:cNvPr id="3" name="Content Placeholder 2"/>
          <p:cNvSpPr>
            <a:spLocks noGrp="1"/>
          </p:cNvSpPr>
          <p:nvPr>
            <p:ph idx="1"/>
          </p:nvPr>
        </p:nvSpPr>
        <p:spPr>
          <a:xfrm>
            <a:off x="1676400" y="1524000"/>
            <a:ext cx="7315200" cy="5105400"/>
          </a:xfrm>
        </p:spPr>
        <p:txBody>
          <a:bodyPr/>
          <a:lstStyle/>
          <a:p>
            <a:pPr marL="0" indent="0" algn="ctr">
              <a:buNone/>
            </a:pPr>
            <a:r>
              <a:rPr lang="en-US" sz="2000" i="1" kern="1200" dirty="0">
                <a:solidFill>
                  <a:schemeClr val="bg1"/>
                </a:solidFill>
              </a:rPr>
              <a:t>1 </a:t>
            </a:r>
            <a:r>
              <a:rPr lang="en-US" sz="2000" i="1" kern="1200" dirty="0" smtClean="0">
                <a:solidFill>
                  <a:schemeClr val="bg1"/>
                </a:solidFill>
              </a:rPr>
              <a:t>Roundabout Approach Lane </a:t>
            </a:r>
            <a:r>
              <a:rPr lang="en-US" sz="2000" i="1" kern="1200" dirty="0">
                <a:solidFill>
                  <a:schemeClr val="bg1"/>
                </a:solidFill>
              </a:rPr>
              <a:t>= 3 </a:t>
            </a:r>
            <a:r>
              <a:rPr lang="en-US" sz="2000" i="1" kern="1200" dirty="0" smtClean="0">
                <a:solidFill>
                  <a:schemeClr val="bg1"/>
                </a:solidFill>
              </a:rPr>
              <a:t>Traffic Signal Approach Lanes</a:t>
            </a:r>
            <a:endParaRPr lang="en-US" sz="2000" i="1" dirty="0" smtClean="0">
              <a:solidFill>
                <a:schemeClr val="bg1"/>
              </a:solidFill>
            </a:endParaRPr>
          </a:p>
          <a:p>
            <a:endParaRPr lang="en-US" sz="1800" dirty="0" smtClean="0"/>
          </a:p>
          <a:p>
            <a:endParaRPr lang="en-US" sz="1800" dirty="0" smtClean="0"/>
          </a:p>
          <a:p>
            <a:endParaRPr lang="en-US" sz="1800" dirty="0" smtClean="0"/>
          </a:p>
        </p:txBody>
      </p:sp>
      <p:sp>
        <p:nvSpPr>
          <p:cNvPr id="4" name="TextBox 3"/>
          <p:cNvSpPr txBox="1"/>
          <p:nvPr/>
        </p:nvSpPr>
        <p:spPr>
          <a:xfrm>
            <a:off x="1676400" y="6019800"/>
            <a:ext cx="4884722" cy="707886"/>
          </a:xfrm>
          <a:prstGeom prst="rect">
            <a:avLst/>
          </a:prstGeom>
          <a:noFill/>
        </p:spPr>
        <p:txBody>
          <a:bodyPr wrap="square" rtlCol="0">
            <a:spAutoFit/>
          </a:bodyPr>
          <a:lstStyle/>
          <a:p>
            <a:r>
              <a:rPr lang="en-US" sz="2000" b="1" dirty="0">
                <a:solidFill>
                  <a:srgbClr val="FF0000"/>
                </a:solidFill>
                <a:latin typeface="+mj-lt"/>
              </a:rPr>
              <a:t>Initial concept estimate: </a:t>
            </a:r>
            <a:endParaRPr lang="en-US" sz="2000" b="1" dirty="0" smtClean="0">
              <a:solidFill>
                <a:srgbClr val="FF0000"/>
              </a:solidFill>
              <a:latin typeface="+mj-lt"/>
            </a:endParaRPr>
          </a:p>
          <a:p>
            <a:r>
              <a:rPr lang="en-US" sz="2000" b="1" dirty="0" smtClean="0">
                <a:solidFill>
                  <a:srgbClr val="FF0000"/>
                </a:solidFill>
                <a:latin typeface="+mj-lt"/>
              </a:rPr>
              <a:t>$</a:t>
            </a:r>
            <a:r>
              <a:rPr lang="en-US" sz="2000" b="1" dirty="0">
                <a:solidFill>
                  <a:srgbClr val="FF0000"/>
                </a:solidFill>
                <a:latin typeface="+mj-lt"/>
              </a:rPr>
              <a:t>1.95 million construction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8840" y="2057400"/>
            <a:ext cx="6255234" cy="376982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8840" y="2057400"/>
            <a:ext cx="6255234" cy="37698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8840" y="2057400"/>
            <a:ext cx="6255234" cy="376982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8840" y="2057400"/>
            <a:ext cx="6255234" cy="376982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8840" y="2057400"/>
            <a:ext cx="6255234" cy="3769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560" y="152400"/>
            <a:ext cx="7315200" cy="1143000"/>
          </a:xfrm>
        </p:spPr>
        <p:txBody>
          <a:bodyPr/>
          <a:lstStyle/>
          <a:p>
            <a:r>
              <a:rPr lang="en-US" sz="2800" dirty="0" smtClean="0"/>
              <a:t>Making The Case For a Roundabout:</a:t>
            </a:r>
            <a:r>
              <a:rPr lang="en-US" dirty="0" smtClean="0"/>
              <a:t/>
            </a:r>
            <a:br>
              <a:rPr lang="en-US" dirty="0" smtClean="0"/>
            </a:br>
            <a:r>
              <a:rPr lang="en-US" dirty="0" smtClean="0"/>
              <a:t>Other Factors</a:t>
            </a:r>
            <a:endParaRPr lang="en-US" dirty="0"/>
          </a:p>
        </p:txBody>
      </p:sp>
      <p:sp>
        <p:nvSpPr>
          <p:cNvPr id="3" name="Content Placeholder 2"/>
          <p:cNvSpPr>
            <a:spLocks noGrp="1"/>
          </p:cNvSpPr>
          <p:nvPr>
            <p:ph idx="1"/>
          </p:nvPr>
        </p:nvSpPr>
        <p:spPr>
          <a:xfrm>
            <a:off x="1524000" y="1676400"/>
            <a:ext cx="7315200" cy="1981200"/>
          </a:xfrm>
        </p:spPr>
        <p:txBody>
          <a:bodyPr/>
          <a:lstStyle/>
          <a:p>
            <a:r>
              <a:rPr lang="en-US" sz="2800" dirty="0" smtClean="0"/>
              <a:t>Good Approach Visibility</a:t>
            </a:r>
          </a:p>
          <a:p>
            <a:r>
              <a:rPr lang="en-US" sz="2800" dirty="0" smtClean="0"/>
              <a:t>Existing Four-Way Stop</a:t>
            </a:r>
          </a:p>
          <a:p>
            <a:r>
              <a:rPr lang="en-US" sz="2800" dirty="0" smtClean="0"/>
              <a:t>Very Low Crash Rates</a:t>
            </a:r>
          </a:p>
          <a:p>
            <a:pPr marL="0" indent="0">
              <a:buNone/>
            </a:pPr>
            <a:endParaRPr lang="en-US" dirty="0" smtClean="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695" r="21958"/>
          <a:stretch/>
        </p:blipFill>
        <p:spPr>
          <a:xfrm>
            <a:off x="6182360" y="838200"/>
            <a:ext cx="2817542" cy="3112621"/>
          </a:xfrm>
          <a:prstGeom prst="rect">
            <a:avLst/>
          </a:prstGeom>
          <a:ln w="28575">
            <a:solidFill>
              <a:schemeClr val="tx1"/>
            </a:solidFill>
          </a:ln>
        </p:spPr>
      </p:pic>
      <p:sp>
        <p:nvSpPr>
          <p:cNvPr id="6" name="Content Placeholder 2"/>
          <p:cNvSpPr txBox="1">
            <a:spLocks/>
          </p:cNvSpPr>
          <p:nvPr/>
        </p:nvSpPr>
        <p:spPr bwMode="auto">
          <a:xfrm>
            <a:off x="1600200" y="3950819"/>
            <a:ext cx="7315200" cy="2678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100000"/>
              <a:buFont typeface="Arial" pitchFamily="34" charset="0"/>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Font typeface="Courier New" pitchFamily="49" charset="0"/>
              <a:buChar char="-"/>
              <a:defRPr sz="2000" b="0">
                <a:solidFill>
                  <a:schemeClr val="tx1"/>
                </a:solidFill>
                <a:latin typeface="+mn-lt"/>
              </a:defRPr>
            </a:lvl2pPr>
            <a:lvl3pPr marL="1143000" indent="-228600" algn="l" rtl="0" eaLnBrk="0" fontAlgn="base" hangingPunct="0">
              <a:spcBef>
                <a:spcPct val="20000"/>
              </a:spcBef>
              <a:spcAft>
                <a:spcPct val="0"/>
              </a:spcAft>
              <a:buClr>
                <a:srgbClr val="99CCFF"/>
              </a:buClr>
              <a:buSzPct val="65000"/>
              <a:buFont typeface="Monotype Sorts" pitchFamily="2" charset="2"/>
              <a:buChar char="4"/>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a:lstStyle>
          <a:p>
            <a:pPr marL="0" indent="0">
              <a:buFont typeface="Arial" pitchFamily="34" charset="0"/>
              <a:buNone/>
            </a:pPr>
            <a:r>
              <a:rPr lang="en-US" kern="1200" dirty="0" smtClean="0">
                <a:solidFill>
                  <a:srgbClr val="FF0000"/>
                </a:solidFill>
                <a:latin typeface="+mj-lt"/>
              </a:rPr>
              <a:t>This told us two things:</a:t>
            </a:r>
          </a:p>
          <a:p>
            <a:pPr marL="396875" indent="-338138">
              <a:buFont typeface="+mj-lt"/>
              <a:buAutoNum type="arabicPeriod"/>
            </a:pPr>
            <a:r>
              <a:rPr lang="en-US" dirty="0" smtClean="0"/>
              <a:t>No existing issues in slowing from high rural speeds</a:t>
            </a:r>
          </a:p>
          <a:p>
            <a:pPr marL="396875" indent="-338138">
              <a:buFont typeface="+mj-lt"/>
              <a:buAutoNum type="arabicPeriod"/>
            </a:pPr>
            <a:r>
              <a:rPr lang="en-US" dirty="0" smtClean="0"/>
              <a:t>Approaches didn’t need dramatic deflection to be effective and safe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Comparing Performance</a:t>
            </a:r>
            <a:endParaRPr lang="en-US" dirty="0"/>
          </a:p>
        </p:txBody>
      </p:sp>
      <p:sp>
        <p:nvSpPr>
          <p:cNvPr id="3" name="Content Placeholder 2"/>
          <p:cNvSpPr>
            <a:spLocks noGrp="1"/>
          </p:cNvSpPr>
          <p:nvPr>
            <p:ph idx="1"/>
          </p:nvPr>
        </p:nvSpPr>
        <p:spPr/>
        <p:txBody>
          <a:bodyPr/>
          <a:lstStyle/>
          <a:p>
            <a:r>
              <a:rPr lang="en-US" sz="2800" dirty="0" smtClean="0"/>
              <a:t>Initial SIDRA Analysis</a:t>
            </a:r>
          </a:p>
          <a:p>
            <a:pPr lvl="1"/>
            <a:r>
              <a:rPr lang="en-US" sz="2400" dirty="0" smtClean="0"/>
              <a:t>LOS A on Opening Day (vs. low C for signal)</a:t>
            </a:r>
          </a:p>
          <a:p>
            <a:pPr lvl="1"/>
            <a:r>
              <a:rPr lang="en-US" sz="2400" dirty="0" smtClean="0"/>
              <a:t>LOS E in 2030 (vs. high C for signal)</a:t>
            </a:r>
          </a:p>
          <a:p>
            <a:r>
              <a:rPr lang="en-US" sz="2800" dirty="0" smtClean="0"/>
              <a:t>Determine the Point of Breakdown</a:t>
            </a:r>
          </a:p>
          <a:p>
            <a:pPr lvl="1"/>
            <a:r>
              <a:rPr lang="en-US" sz="2400" dirty="0" smtClean="0"/>
              <a:t>Year 2015, 2020, 2025 traffic interpolated	</a:t>
            </a:r>
          </a:p>
          <a:p>
            <a:pPr lvl="1"/>
            <a:r>
              <a:rPr lang="en-US" sz="2400" dirty="0" smtClean="0"/>
              <a:t>Compare signal and roundabout performance </a:t>
            </a:r>
          </a:p>
          <a:p>
            <a:pPr lvl="1"/>
            <a:r>
              <a:rPr lang="en-US" sz="2400" dirty="0" smtClean="0"/>
              <a:t>Estimate improvement breakdown</a:t>
            </a:r>
          </a:p>
          <a:p>
            <a:r>
              <a:rPr lang="en-US" sz="2800" dirty="0" smtClean="0"/>
              <a:t>Roundabout </a:t>
            </a:r>
            <a:r>
              <a:rPr lang="en-US" sz="2800" dirty="0" smtClean="0"/>
              <a:t>Concept Outperformed </a:t>
            </a:r>
            <a:r>
              <a:rPr lang="en-US" sz="2800" dirty="0" smtClean="0"/>
              <a:t>Traffic </a:t>
            </a:r>
            <a:r>
              <a:rPr lang="en-US" sz="2800" dirty="0" smtClean="0"/>
              <a:t>Signal for Most of the Study </a:t>
            </a:r>
            <a:r>
              <a:rPr lang="en-US" sz="2800" dirty="0"/>
              <a:t>P</a:t>
            </a:r>
            <a:r>
              <a:rPr lang="en-US" sz="2800" dirty="0" smtClean="0"/>
              <a:t>eriod</a:t>
            </a:r>
          </a:p>
          <a:p>
            <a:r>
              <a:rPr lang="en-US" sz="2800" dirty="0" smtClean="0"/>
              <a:t>Opportunity for Expandability</a:t>
            </a:r>
          </a:p>
          <a:p>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467600" cy="990600"/>
          </a:xfrm>
        </p:spPr>
        <p:txBody>
          <a:bodyPr/>
          <a:lstStyle/>
          <a:p>
            <a:r>
              <a:rPr lang="en-US" dirty="0"/>
              <a:t>Comparing </a:t>
            </a:r>
            <a:r>
              <a:rPr lang="en-US" dirty="0" smtClean="0"/>
              <a:t>Performance</a:t>
            </a:r>
            <a:endParaRPr lang="en-US" dirty="0"/>
          </a:p>
        </p:txBody>
      </p:sp>
      <p:sp>
        <p:nvSpPr>
          <p:cNvPr id="5" name="Rectangle 4"/>
          <p:cNvSpPr/>
          <p:nvPr/>
        </p:nvSpPr>
        <p:spPr>
          <a:xfrm>
            <a:off x="1600200" y="5997714"/>
            <a:ext cx="4800600" cy="707886"/>
          </a:xfrm>
          <a:prstGeom prst="rect">
            <a:avLst/>
          </a:prstGeom>
        </p:spPr>
        <p:txBody>
          <a:bodyPr wrap="square">
            <a:spAutoFit/>
          </a:bodyPr>
          <a:lstStyle/>
          <a:p>
            <a:r>
              <a:rPr lang="en-US" sz="2000" b="1" dirty="0">
                <a:solidFill>
                  <a:srgbClr val="FF0000"/>
                </a:solidFill>
                <a:latin typeface="+mj-lt"/>
              </a:rPr>
              <a:t>A two-lane roundabout provided an excellent long-term solution</a:t>
            </a:r>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4078" t="42725" r="31089" b="8855"/>
          <a:stretch/>
        </p:blipFill>
        <p:spPr bwMode="auto">
          <a:xfrm>
            <a:off x="2798962" y="1219200"/>
            <a:ext cx="4632960"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254" t="42973" r="31021" b="8567"/>
          <a:stretch/>
        </p:blipFill>
        <p:spPr bwMode="auto">
          <a:xfrm>
            <a:off x="2819400" y="1219200"/>
            <a:ext cx="4614903"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152400"/>
            <a:ext cx="7391400" cy="1143000"/>
          </a:xfrm>
        </p:spPr>
        <p:txBody>
          <a:bodyPr/>
          <a:lstStyle/>
          <a:p>
            <a:pPr algn="l"/>
            <a:r>
              <a:rPr lang="en-US" sz="3400" dirty="0" smtClean="0"/>
              <a:t>Meeting Current and Future Needs</a:t>
            </a:r>
            <a:endParaRPr lang="en-US" sz="3400" dirty="0"/>
          </a:p>
        </p:txBody>
      </p:sp>
      <p:sp>
        <p:nvSpPr>
          <p:cNvPr id="3" name="Text Placeholder 2"/>
          <p:cNvSpPr>
            <a:spLocks noGrp="1"/>
          </p:cNvSpPr>
          <p:nvPr>
            <p:ph type="body" idx="1"/>
          </p:nvPr>
        </p:nvSpPr>
        <p:spPr>
          <a:xfrm>
            <a:off x="1447800" y="1440829"/>
            <a:ext cx="3581400" cy="639762"/>
          </a:xfrm>
        </p:spPr>
        <p:txBody>
          <a:bodyPr/>
          <a:lstStyle/>
          <a:p>
            <a:r>
              <a:rPr lang="en-US" u="sng" dirty="0" smtClean="0"/>
              <a:t>Designing for 2013?</a:t>
            </a:r>
            <a:endParaRPr lang="en-US" u="sng" dirty="0"/>
          </a:p>
        </p:txBody>
      </p:sp>
      <p:sp>
        <p:nvSpPr>
          <p:cNvPr id="5" name="Text Placeholder 4"/>
          <p:cNvSpPr>
            <a:spLocks noGrp="1"/>
          </p:cNvSpPr>
          <p:nvPr>
            <p:ph type="body" sz="quarter" idx="3"/>
          </p:nvPr>
        </p:nvSpPr>
        <p:spPr>
          <a:xfrm>
            <a:off x="5000625" y="1447800"/>
            <a:ext cx="3886201" cy="639762"/>
          </a:xfrm>
        </p:spPr>
        <p:txBody>
          <a:bodyPr/>
          <a:lstStyle/>
          <a:p>
            <a:r>
              <a:rPr lang="en-US" u="sng" dirty="0" smtClean="0"/>
              <a:t>Designing for 2030?</a:t>
            </a:r>
            <a:endParaRPr lang="en-US" u="sng" dirty="0"/>
          </a:p>
        </p:txBody>
      </p:sp>
      <p:sp>
        <p:nvSpPr>
          <p:cNvPr id="7" name="Rectangle 6"/>
          <p:cNvSpPr/>
          <p:nvPr/>
        </p:nvSpPr>
        <p:spPr>
          <a:xfrm>
            <a:off x="1676400" y="5638800"/>
            <a:ext cx="7162800" cy="1077218"/>
          </a:xfrm>
          <a:prstGeom prst="rect">
            <a:avLst/>
          </a:prstGeom>
        </p:spPr>
        <p:txBody>
          <a:bodyPr wrap="square">
            <a:spAutoFit/>
          </a:bodyPr>
          <a:lstStyle/>
          <a:p>
            <a:pPr algn="ctr"/>
            <a:r>
              <a:rPr lang="en-US" dirty="0" smtClean="0"/>
              <a:t>  </a:t>
            </a:r>
            <a:r>
              <a:rPr lang="en-US" sz="2000" b="1" dirty="0">
                <a:solidFill>
                  <a:srgbClr val="FF0000"/>
                </a:solidFill>
                <a:latin typeface="+mj-lt"/>
              </a:rPr>
              <a:t>A phased-construction approach, consisting of a </a:t>
            </a:r>
            <a:r>
              <a:rPr lang="en-US" sz="2000" b="1" dirty="0" smtClean="0">
                <a:solidFill>
                  <a:srgbClr val="FF0000"/>
                </a:solidFill>
                <a:latin typeface="+mj-lt"/>
              </a:rPr>
              <a:t/>
            </a:r>
            <a:br>
              <a:rPr lang="en-US" sz="2000" b="1" dirty="0" smtClean="0">
                <a:solidFill>
                  <a:srgbClr val="FF0000"/>
                </a:solidFill>
                <a:latin typeface="+mj-lt"/>
              </a:rPr>
            </a:br>
            <a:r>
              <a:rPr lang="en-US" sz="2000" b="1" dirty="0" smtClean="0">
                <a:solidFill>
                  <a:srgbClr val="FF0000"/>
                </a:solidFill>
                <a:latin typeface="+mj-lt"/>
              </a:rPr>
              <a:t>single-lane </a:t>
            </a:r>
            <a:r>
              <a:rPr lang="en-US" sz="2000" b="1" dirty="0">
                <a:solidFill>
                  <a:srgbClr val="FF0000"/>
                </a:solidFill>
                <a:latin typeface="+mj-lt"/>
              </a:rPr>
              <a:t>roundabout in 2013, was approved in the </a:t>
            </a:r>
            <a:r>
              <a:rPr lang="en-US" sz="2000" b="1" dirty="0" smtClean="0">
                <a:solidFill>
                  <a:srgbClr val="FF0000"/>
                </a:solidFill>
                <a:latin typeface="+mj-lt"/>
              </a:rPr>
              <a:t/>
            </a:r>
            <a:br>
              <a:rPr lang="en-US" sz="2000" b="1" dirty="0" smtClean="0">
                <a:solidFill>
                  <a:srgbClr val="FF0000"/>
                </a:solidFill>
                <a:latin typeface="+mj-lt"/>
              </a:rPr>
            </a:br>
            <a:r>
              <a:rPr lang="en-US" sz="2000" b="1" dirty="0" smtClean="0">
                <a:solidFill>
                  <a:srgbClr val="FF0000"/>
                </a:solidFill>
                <a:latin typeface="+mj-lt"/>
              </a:rPr>
              <a:t>May </a:t>
            </a:r>
            <a:r>
              <a:rPr lang="en-US" sz="2000" b="1" dirty="0">
                <a:solidFill>
                  <a:srgbClr val="FF0000"/>
                </a:solidFill>
                <a:latin typeface="+mj-lt"/>
              </a:rPr>
              <a:t>2010 IDOT/FHWA coordination </a:t>
            </a:r>
            <a:r>
              <a:rPr lang="en-US" sz="2000" b="1" dirty="0" smtClean="0">
                <a:solidFill>
                  <a:srgbClr val="FF0000"/>
                </a:solidFill>
                <a:latin typeface="+mj-lt"/>
              </a:rPr>
              <a:t>meeting</a:t>
            </a:r>
            <a:endParaRPr lang="en-US" sz="2000" b="1" dirty="0">
              <a:solidFill>
                <a:srgbClr val="FF0000"/>
              </a:solidFill>
              <a:latin typeface="+mj-lt"/>
            </a:endParaRPr>
          </a:p>
        </p:txBody>
      </p:sp>
      <p:sp>
        <p:nvSpPr>
          <p:cNvPr id="8" name="Content Placeholder 3"/>
          <p:cNvSpPr txBox="1">
            <a:spLocks/>
          </p:cNvSpPr>
          <p:nvPr/>
        </p:nvSpPr>
        <p:spPr bwMode="auto">
          <a:xfrm>
            <a:off x="1524000" y="2133600"/>
            <a:ext cx="350520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100000"/>
              <a:buFont typeface="Arial" pitchFamily="34" charset="0"/>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Font typeface="Courier New" pitchFamily="49" charset="0"/>
              <a:buChar char="-"/>
              <a:defRPr sz="2000" b="1">
                <a:solidFill>
                  <a:schemeClr val="tx1"/>
                </a:solidFill>
                <a:latin typeface="+mn-lt"/>
              </a:defRPr>
            </a:lvl2pPr>
            <a:lvl3pPr marL="1143000" indent="-228600" algn="l" rtl="0" eaLnBrk="0" fontAlgn="base" hangingPunct="0">
              <a:spcBef>
                <a:spcPct val="20000"/>
              </a:spcBef>
              <a:spcAft>
                <a:spcPct val="0"/>
              </a:spcAft>
              <a:buClr>
                <a:srgbClr val="99CCFF"/>
              </a:buClr>
              <a:buSzPct val="65000"/>
              <a:buFont typeface="Monotype Sorts" pitchFamily="2" charset="2"/>
              <a:buChar char="4"/>
              <a:defRPr sz="18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bg1"/>
                </a:solidFill>
                <a:latin typeface="+mn-lt"/>
              </a:defRPr>
            </a:lvl6pPr>
            <a:lvl7pPr marL="2971800" indent="-228600" algn="l" rtl="0" eaLnBrk="0" fontAlgn="base" hangingPunct="0">
              <a:spcBef>
                <a:spcPct val="20000"/>
              </a:spcBef>
              <a:spcAft>
                <a:spcPct val="0"/>
              </a:spcAft>
              <a:buChar char="»"/>
              <a:defRPr sz="1600">
                <a:solidFill>
                  <a:schemeClr val="bg1"/>
                </a:solidFill>
                <a:latin typeface="+mn-lt"/>
              </a:defRPr>
            </a:lvl7pPr>
            <a:lvl8pPr marL="3429000" indent="-228600" algn="l" rtl="0" eaLnBrk="0" fontAlgn="base" hangingPunct="0">
              <a:spcBef>
                <a:spcPct val="20000"/>
              </a:spcBef>
              <a:spcAft>
                <a:spcPct val="0"/>
              </a:spcAft>
              <a:buChar char="»"/>
              <a:defRPr sz="1600">
                <a:solidFill>
                  <a:schemeClr val="bg1"/>
                </a:solidFill>
                <a:latin typeface="+mn-lt"/>
              </a:defRPr>
            </a:lvl8pPr>
            <a:lvl9pPr marL="3886200" indent="-228600" algn="l" rtl="0" eaLnBrk="0" fontAlgn="base" hangingPunct="0">
              <a:spcBef>
                <a:spcPct val="20000"/>
              </a:spcBef>
              <a:spcAft>
                <a:spcPct val="0"/>
              </a:spcAft>
              <a:buChar char="»"/>
              <a:defRPr sz="1600">
                <a:solidFill>
                  <a:schemeClr val="bg1"/>
                </a:solidFill>
                <a:latin typeface="+mn-lt"/>
              </a:defRPr>
            </a:lvl9pPr>
          </a:lstStyle>
          <a:p>
            <a:pPr>
              <a:buFont typeface="Wingdings" pitchFamily="2" charset="2"/>
              <a:buChar char="ü"/>
            </a:pPr>
            <a:r>
              <a:rPr lang="en-US" dirty="0" smtClean="0"/>
              <a:t>12,000 VPD</a:t>
            </a:r>
          </a:p>
          <a:p>
            <a:pPr>
              <a:buFont typeface="Wingdings" pitchFamily="2" charset="2"/>
              <a:buChar char="ü"/>
            </a:pPr>
            <a:r>
              <a:rPr lang="en-US" dirty="0" smtClean="0"/>
              <a:t>Driver unfamiliarity</a:t>
            </a:r>
          </a:p>
          <a:p>
            <a:pPr>
              <a:buFont typeface="Wingdings" pitchFamily="2" charset="2"/>
              <a:buChar char="ü"/>
            </a:pPr>
            <a:r>
              <a:rPr lang="en-US" dirty="0" smtClean="0"/>
              <a:t>Emerging policy</a:t>
            </a:r>
            <a:endParaRPr lang="en-US" dirty="0"/>
          </a:p>
          <a:p>
            <a:pPr>
              <a:buFont typeface="Wingdings" pitchFamily="2" charset="2"/>
              <a:buChar char="ü"/>
            </a:pPr>
            <a:r>
              <a:rPr lang="en-US" dirty="0"/>
              <a:t>Maintaining budget and </a:t>
            </a:r>
            <a:r>
              <a:rPr lang="en-US" dirty="0" smtClean="0"/>
              <a:t>schedule</a:t>
            </a:r>
            <a:endParaRPr lang="en-US" dirty="0"/>
          </a:p>
        </p:txBody>
      </p:sp>
      <p:sp>
        <p:nvSpPr>
          <p:cNvPr id="10" name="Content Placeholder 9"/>
          <p:cNvSpPr>
            <a:spLocks noGrp="1"/>
          </p:cNvSpPr>
          <p:nvPr>
            <p:ph sz="quarter" idx="4"/>
          </p:nvPr>
        </p:nvSpPr>
        <p:spPr>
          <a:xfrm>
            <a:off x="4876800" y="2133600"/>
            <a:ext cx="4191000" cy="3951288"/>
          </a:xfrm>
        </p:spPr>
        <p:txBody>
          <a:bodyPr/>
          <a:lstStyle/>
          <a:p>
            <a:pPr lvl="0">
              <a:buFont typeface="Wingdings" pitchFamily="2" charset="2"/>
              <a:buChar char="ü"/>
            </a:pPr>
            <a:r>
              <a:rPr lang="en-US" dirty="0"/>
              <a:t>25,000 VPD</a:t>
            </a:r>
          </a:p>
          <a:p>
            <a:pPr lvl="0">
              <a:buFont typeface="Wingdings" pitchFamily="2" charset="2"/>
              <a:buChar char="ü"/>
            </a:pPr>
            <a:r>
              <a:rPr lang="en-US" dirty="0"/>
              <a:t>Unpredictable changes in travel </a:t>
            </a:r>
            <a:r>
              <a:rPr lang="en-US" dirty="0" smtClean="0"/>
              <a:t>patterns</a:t>
            </a:r>
            <a:endParaRPr lang="en-US" dirty="0"/>
          </a:p>
          <a:p>
            <a:pPr lvl="0">
              <a:buFont typeface="Wingdings" pitchFamily="2" charset="2"/>
              <a:buChar char="ü"/>
            </a:pPr>
            <a:r>
              <a:rPr lang="en-US" dirty="0"/>
              <a:t>Area </a:t>
            </a:r>
            <a:r>
              <a:rPr lang="en-US" dirty="0" smtClean="0"/>
              <a:t>development</a:t>
            </a:r>
            <a:endParaRPr lang="en-US" dirty="0"/>
          </a:p>
          <a:p>
            <a:pPr lvl="0">
              <a:buFont typeface="Wingdings" pitchFamily="2" charset="2"/>
              <a:buChar char="ü"/>
            </a:pPr>
            <a:r>
              <a:rPr lang="en-US" dirty="0"/>
              <a:t>Unknown scope of widening for adjacent </a:t>
            </a:r>
            <a:r>
              <a:rPr lang="en-US" dirty="0" smtClean="0"/>
              <a:t>sections</a:t>
            </a:r>
            <a:endParaRPr lang="en-US" dirty="0" smtClean="0"/>
          </a:p>
        </p:txBody>
      </p:sp>
    </p:spTree>
    <p:extLst>
      <p:ext uri="{BB962C8B-B14F-4D97-AF65-F5344CB8AC3E}">
        <p14:creationId xmlns:p14="http://schemas.microsoft.com/office/powerpoint/2010/main" val="94974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1000"/>
                                        <p:tgtEl>
                                          <p:spTgt spid="8">
                                            <p:txEl>
                                              <p:pRg st="0" end="0"/>
                                            </p:txEl>
                                          </p:spTgt>
                                        </p:tgtEl>
                                      </p:cBhvr>
                                    </p:animEffect>
                                    <p:anim calcmode="lin" valueType="num">
                                      <p:cBhvr>
                                        <p:cTn id="1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1000"/>
                                        <p:tgtEl>
                                          <p:spTgt spid="8">
                                            <p:txEl>
                                              <p:pRg st="1" end="1"/>
                                            </p:txEl>
                                          </p:spTgt>
                                        </p:tgtEl>
                                      </p:cBhvr>
                                    </p:animEffect>
                                    <p:anim calcmode="lin" valueType="num">
                                      <p:cBhvr>
                                        <p:cTn id="2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1000"/>
                                        <p:tgtEl>
                                          <p:spTgt spid="8">
                                            <p:txEl>
                                              <p:pRg st="2" end="2"/>
                                            </p:txEl>
                                          </p:spTgt>
                                        </p:tgtEl>
                                      </p:cBhvr>
                                    </p:animEffect>
                                    <p:anim calcmode="lin" valueType="num">
                                      <p:cBhvr>
                                        <p:cTn id="3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1000"/>
                                        <p:tgtEl>
                                          <p:spTgt spid="8">
                                            <p:txEl>
                                              <p:pRg st="3" end="3"/>
                                            </p:txEl>
                                          </p:spTgt>
                                        </p:tgtEl>
                                      </p:cBhvr>
                                    </p:animEffect>
                                    <p:anim calcmode="lin" valueType="num">
                                      <p:cBhvr>
                                        <p:cTn id="3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fade">
                                      <p:cBhvr>
                                        <p:cTn id="44" dur="1000"/>
                                        <p:tgtEl>
                                          <p:spTgt spid="10">
                                            <p:txEl>
                                              <p:pRg st="0" end="0"/>
                                            </p:txEl>
                                          </p:spTgt>
                                        </p:tgtEl>
                                      </p:cBhvr>
                                    </p:animEffect>
                                    <p:anim calcmode="lin" valueType="num">
                                      <p:cBhvr>
                                        <p:cTn id="4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0">
                                            <p:txEl>
                                              <p:pRg st="1" end="1"/>
                                            </p:txEl>
                                          </p:spTgt>
                                        </p:tgtEl>
                                        <p:attrNameLst>
                                          <p:attrName>style.visibility</p:attrName>
                                        </p:attrNameLst>
                                      </p:cBhvr>
                                      <p:to>
                                        <p:strVal val="visible"/>
                                      </p:to>
                                    </p:set>
                                    <p:animEffect transition="in" filter="fade">
                                      <p:cBhvr>
                                        <p:cTn id="51" dur="1000"/>
                                        <p:tgtEl>
                                          <p:spTgt spid="10">
                                            <p:txEl>
                                              <p:pRg st="1" end="1"/>
                                            </p:txEl>
                                          </p:spTgt>
                                        </p:tgtEl>
                                      </p:cBhvr>
                                    </p:animEffect>
                                    <p:anim calcmode="lin" valueType="num">
                                      <p:cBhvr>
                                        <p:cTn id="5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0">
                                            <p:txEl>
                                              <p:pRg st="2" end="2"/>
                                            </p:txEl>
                                          </p:spTgt>
                                        </p:tgtEl>
                                        <p:attrNameLst>
                                          <p:attrName>style.visibility</p:attrName>
                                        </p:attrNameLst>
                                      </p:cBhvr>
                                      <p:to>
                                        <p:strVal val="visible"/>
                                      </p:to>
                                    </p:set>
                                    <p:animEffect transition="in" filter="fade">
                                      <p:cBhvr>
                                        <p:cTn id="58" dur="1000"/>
                                        <p:tgtEl>
                                          <p:spTgt spid="10">
                                            <p:txEl>
                                              <p:pRg st="2" end="2"/>
                                            </p:txEl>
                                          </p:spTgt>
                                        </p:tgtEl>
                                      </p:cBhvr>
                                    </p:animEffect>
                                    <p:anim calcmode="lin" valueType="num">
                                      <p:cBhvr>
                                        <p:cTn id="5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60"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0">
                                            <p:txEl>
                                              <p:pRg st="3" end="3"/>
                                            </p:txEl>
                                          </p:spTgt>
                                        </p:tgtEl>
                                        <p:attrNameLst>
                                          <p:attrName>style.visibility</p:attrName>
                                        </p:attrNameLst>
                                      </p:cBhvr>
                                      <p:to>
                                        <p:strVal val="visible"/>
                                      </p:to>
                                    </p:set>
                                    <p:animEffect transition="in" filter="fade">
                                      <p:cBhvr>
                                        <p:cTn id="65" dur="1000"/>
                                        <p:tgtEl>
                                          <p:spTgt spid="10">
                                            <p:txEl>
                                              <p:pRg st="3" end="3"/>
                                            </p:txEl>
                                          </p:spTgt>
                                        </p:tgtEl>
                                      </p:cBhvr>
                                    </p:animEffect>
                                    <p:anim calcmode="lin" valueType="num">
                                      <p:cBhvr>
                                        <p:cTn id="6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6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9633" y="1066800"/>
            <a:ext cx="6272997" cy="4754880"/>
          </a:xfrm>
          <a:prstGeom prst="rect">
            <a:avLst/>
          </a:prstGeom>
        </p:spPr>
      </p:pic>
      <p:sp>
        <p:nvSpPr>
          <p:cNvPr id="2" name="Title 1"/>
          <p:cNvSpPr>
            <a:spLocks noGrp="1"/>
          </p:cNvSpPr>
          <p:nvPr>
            <p:ph type="title"/>
          </p:nvPr>
        </p:nvSpPr>
        <p:spPr>
          <a:xfrm>
            <a:off x="1447800" y="5867400"/>
            <a:ext cx="7696200" cy="566738"/>
          </a:xfrm>
        </p:spPr>
        <p:txBody>
          <a:bodyPr/>
          <a:lstStyle/>
          <a:p>
            <a:pPr algn="ctr"/>
            <a:r>
              <a:rPr lang="en-US" kern="1200" dirty="0">
                <a:solidFill>
                  <a:srgbClr val="FF0000"/>
                </a:solidFill>
                <a:ea typeface="+mn-ea"/>
                <a:cs typeface="+mn-cs"/>
              </a:rPr>
              <a:t>Phase I design was developed with expandability in mind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4395" y="1066800"/>
            <a:ext cx="6272997" cy="475488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4394" y="1066800"/>
            <a:ext cx="6272997" cy="47548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Adapting the Concept</a:t>
            </a:r>
            <a:endParaRPr lang="en-US" dirty="0"/>
          </a:p>
        </p:txBody>
      </p:sp>
      <p:sp>
        <p:nvSpPr>
          <p:cNvPr id="3" name="Content Placeholder 2"/>
          <p:cNvSpPr>
            <a:spLocks noGrp="1"/>
          </p:cNvSpPr>
          <p:nvPr>
            <p:ph idx="1"/>
          </p:nvPr>
        </p:nvSpPr>
        <p:spPr>
          <a:xfrm>
            <a:off x="1676400" y="929640"/>
            <a:ext cx="7315200" cy="5334000"/>
          </a:xfrm>
        </p:spPr>
        <p:txBody>
          <a:bodyPr/>
          <a:lstStyle/>
          <a:p>
            <a:r>
              <a:rPr lang="en-US" sz="2800" dirty="0" smtClean="0"/>
              <a:t>Coordination </a:t>
            </a:r>
            <a:r>
              <a:rPr lang="en-US" sz="2800" dirty="0" smtClean="0"/>
              <a:t>and Cooperation</a:t>
            </a:r>
          </a:p>
          <a:p>
            <a:r>
              <a:rPr lang="en-US" sz="2800" dirty="0" smtClean="0"/>
              <a:t>Designing with a Constant Eye on Budget</a:t>
            </a:r>
          </a:p>
          <a:p>
            <a:pPr lvl="1"/>
            <a:r>
              <a:rPr lang="en-US" sz="2400" dirty="0" smtClean="0"/>
              <a:t>Flexibility of roundabout concept became clear</a:t>
            </a:r>
          </a:p>
          <a:p>
            <a:pPr lvl="1"/>
            <a:r>
              <a:rPr lang="en-US" sz="2400" dirty="0" smtClean="0"/>
              <a:t>Retaining the 70-degree angle of intersection</a:t>
            </a:r>
          </a:p>
          <a:p>
            <a:pPr lvl="1"/>
            <a:r>
              <a:rPr lang="en-US" sz="2400" dirty="0" smtClean="0"/>
              <a:t>Limited reconstruction of approaches</a:t>
            </a:r>
          </a:p>
          <a:p>
            <a:r>
              <a:rPr lang="en-US" sz="2800" dirty="0" smtClean="0"/>
              <a:t>Traffic Concerns</a:t>
            </a:r>
          </a:p>
          <a:p>
            <a:pPr lvl="1"/>
            <a:r>
              <a:rPr lang="en-US" sz="2400" dirty="0" smtClean="0"/>
              <a:t>150-foot ICD: </a:t>
            </a:r>
            <a:r>
              <a:rPr lang="en-US" sz="2400" dirty="0" smtClean="0"/>
              <a:t>expected use </a:t>
            </a:r>
            <a:r>
              <a:rPr lang="en-US" sz="2400" dirty="0" smtClean="0"/>
              <a:t>by </a:t>
            </a:r>
            <a:r>
              <a:rPr lang="en-US" sz="2400" dirty="0" smtClean="0"/>
              <a:t>large vehicles</a:t>
            </a:r>
            <a:r>
              <a:rPr lang="en-US" sz="2400" dirty="0" smtClean="0"/>
              <a:t>, anticipated expansion to two-lane rural </a:t>
            </a:r>
            <a:r>
              <a:rPr lang="en-US" sz="2400" dirty="0" smtClean="0"/>
              <a:t>roundabout</a:t>
            </a:r>
          </a:p>
          <a:p>
            <a:r>
              <a:rPr lang="en-US" sz="2800" dirty="0" smtClean="0"/>
              <a:t>Expandability Concerns</a:t>
            </a:r>
            <a:endParaRPr lang="en-US" sz="2800" dirty="0"/>
          </a:p>
          <a:p>
            <a:pPr lvl="1"/>
            <a:r>
              <a:rPr lang="en-US" sz="2400" dirty="0" smtClean="0"/>
              <a:t>Proposed 2030 ROW in single-lane design</a:t>
            </a:r>
            <a:endParaRPr lang="en-US" sz="2400" dirty="0" smtClean="0"/>
          </a:p>
          <a:p>
            <a:r>
              <a:rPr lang="en-US" sz="2800" dirty="0" smtClean="0"/>
              <a:t>Great </a:t>
            </a:r>
            <a:r>
              <a:rPr lang="en-US" sz="2800" dirty="0" smtClean="0"/>
              <a:t>Expectations</a:t>
            </a:r>
          </a:p>
          <a:p>
            <a:endParaRPr lang="en-US" dirty="0" smtClean="0"/>
          </a:p>
          <a:p>
            <a:endParaRPr lang="en-US" dirty="0" smtClean="0"/>
          </a:p>
          <a:p>
            <a:endParaRPr lang="en-US" dirty="0" smtClean="0"/>
          </a:p>
        </p:txBody>
      </p:sp>
      <p:sp>
        <p:nvSpPr>
          <p:cNvPr id="4" name="Rectangle 3"/>
          <p:cNvSpPr/>
          <p:nvPr/>
        </p:nvSpPr>
        <p:spPr>
          <a:xfrm>
            <a:off x="1524000" y="6248400"/>
            <a:ext cx="4800600" cy="400110"/>
          </a:xfrm>
          <a:prstGeom prst="rect">
            <a:avLst/>
          </a:prstGeom>
        </p:spPr>
        <p:txBody>
          <a:bodyPr wrap="square">
            <a:spAutoFit/>
          </a:bodyPr>
          <a:lstStyle/>
          <a:p>
            <a:pPr algn="ctr">
              <a:buNone/>
            </a:pPr>
            <a:r>
              <a:rPr lang="en-US" sz="2000" b="1" dirty="0">
                <a:solidFill>
                  <a:srgbClr val="FF0000"/>
                </a:solidFill>
                <a:latin typeface="+mj-lt"/>
              </a:rPr>
              <a:t>First Priority: Meeting </a:t>
            </a:r>
            <a:r>
              <a:rPr lang="en-US" sz="2000" b="1" dirty="0" smtClean="0">
                <a:solidFill>
                  <a:srgbClr val="FF0000"/>
                </a:solidFill>
                <a:latin typeface="+mj-lt"/>
              </a:rPr>
              <a:t>Client Needs</a:t>
            </a:r>
            <a:endParaRPr lang="en-US" sz="2000" b="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Conditions/History</a:t>
            </a:r>
            <a:endParaRPr lang="en-US"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861" t="25531" r="9584" b="4065"/>
          <a:stretch/>
        </p:blipFill>
        <p:spPr>
          <a:xfrm>
            <a:off x="2209800" y="1524000"/>
            <a:ext cx="6192644" cy="3733800"/>
          </a:xfrm>
          <a:ln w="28575">
            <a:solidFill>
              <a:schemeClr val="tx1"/>
            </a:solidFill>
          </a:ln>
        </p:spPr>
      </p:pic>
    </p:spTree>
    <p:extLst>
      <p:ext uri="{BB962C8B-B14F-4D97-AF65-F5344CB8AC3E}">
        <p14:creationId xmlns:p14="http://schemas.microsoft.com/office/powerpoint/2010/main" val="19057059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8800" y="3200400"/>
            <a:ext cx="3828591" cy="2895600"/>
          </a:xfrm>
          <a:prstGeom prst="rect">
            <a:avLst/>
          </a:prstGeom>
          <a:scene3d>
            <a:camera prst="orthographicFront">
              <a:rot lat="0" lon="0" rev="21299999"/>
            </a:camera>
            <a:lightRig rig="threePt" dir="t"/>
          </a:scene3d>
        </p:spPr>
      </p:pic>
      <p:sp>
        <p:nvSpPr>
          <p:cNvPr id="2" name="Title 1"/>
          <p:cNvSpPr>
            <a:spLocks noGrp="1"/>
          </p:cNvSpPr>
          <p:nvPr>
            <p:ph type="title"/>
          </p:nvPr>
        </p:nvSpPr>
        <p:spPr/>
        <p:txBody>
          <a:bodyPr/>
          <a:lstStyle/>
          <a:p>
            <a:r>
              <a:rPr lang="en-US" dirty="0" smtClean="0"/>
              <a:t>Completing the Process</a:t>
            </a:r>
            <a:endParaRPr lang="en-US" dirty="0"/>
          </a:p>
        </p:txBody>
      </p:sp>
      <p:sp>
        <p:nvSpPr>
          <p:cNvPr id="3" name="Content Placeholder 2"/>
          <p:cNvSpPr>
            <a:spLocks noGrp="1"/>
          </p:cNvSpPr>
          <p:nvPr>
            <p:ph idx="1"/>
          </p:nvPr>
        </p:nvSpPr>
        <p:spPr/>
        <p:txBody>
          <a:bodyPr/>
          <a:lstStyle/>
          <a:p>
            <a:r>
              <a:rPr lang="en-US" sz="2800" dirty="0" smtClean="0"/>
              <a:t>Public Outreach – Fall 2010</a:t>
            </a:r>
          </a:p>
          <a:p>
            <a:pPr lvl="1"/>
            <a:r>
              <a:rPr lang="en-US" dirty="0" smtClean="0"/>
              <a:t>Public </a:t>
            </a:r>
            <a:r>
              <a:rPr lang="en-US" dirty="0" smtClean="0"/>
              <a:t>P</a:t>
            </a:r>
            <a:r>
              <a:rPr lang="en-US" dirty="0" smtClean="0"/>
              <a:t>resentation (30 attendees)</a:t>
            </a:r>
            <a:endParaRPr lang="en-US" dirty="0" smtClean="0"/>
          </a:p>
          <a:p>
            <a:pPr lvl="1"/>
            <a:r>
              <a:rPr lang="en-US" dirty="0" smtClean="0"/>
              <a:t>Midwest </a:t>
            </a:r>
            <a:r>
              <a:rPr lang="en-US" dirty="0" smtClean="0"/>
              <a:t>Truckers Association, November 2010</a:t>
            </a:r>
          </a:p>
          <a:p>
            <a:endParaRPr lang="en-US" dirty="0" smtClean="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5800" y="3048000"/>
            <a:ext cx="4343400" cy="2597176"/>
          </a:xfrm>
          <a:prstGeom prst="rect">
            <a:avLst/>
          </a:prstGeom>
          <a:ln w="12700">
            <a:solidFill>
              <a:schemeClr val="tx1"/>
            </a:solidFill>
          </a:ln>
          <a:scene3d>
            <a:camera prst="orthographicFront">
              <a:rot lat="0" lon="0" rev="600000"/>
            </a:camera>
            <a:lightRig rig="threePt" dir="t"/>
          </a:scene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pic>
        <p:nvPicPr>
          <p:cNvPr id="2" name="Traffic-Circle-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1675" y="281822"/>
            <a:ext cx="7832725" cy="6057066"/>
          </a:xfrm>
          <a:prstGeom prst="rect">
            <a:avLst/>
          </a:prstGeom>
        </p:spPr>
      </p:pic>
    </p:spTree>
    <p:extLst>
      <p:ext uri="{BB962C8B-B14F-4D97-AF65-F5344CB8AC3E}">
        <p14:creationId xmlns:p14="http://schemas.microsoft.com/office/powerpoint/2010/main" val="760189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Completing the Process</a:t>
            </a:r>
            <a:endParaRPr lang="en-US" dirty="0"/>
          </a:p>
        </p:txBody>
      </p:sp>
      <p:sp>
        <p:nvSpPr>
          <p:cNvPr id="3" name="Content Placeholder 2"/>
          <p:cNvSpPr>
            <a:spLocks noGrp="1"/>
          </p:cNvSpPr>
          <p:nvPr>
            <p:ph idx="1"/>
          </p:nvPr>
        </p:nvSpPr>
        <p:spPr/>
        <p:txBody>
          <a:bodyPr/>
          <a:lstStyle/>
          <a:p>
            <a:r>
              <a:rPr lang="en-US" sz="2800" dirty="0" smtClean="0"/>
              <a:t>Peer Review – November 2010</a:t>
            </a:r>
          </a:p>
          <a:p>
            <a:r>
              <a:rPr lang="en-US" sz="2800" dirty="0" smtClean="0"/>
              <a:t>County policy requires a review for a </a:t>
            </a:r>
            <a:br>
              <a:rPr lang="en-US" sz="2800" dirty="0" smtClean="0"/>
            </a:br>
            <a:r>
              <a:rPr lang="en-US" sz="2800" dirty="0" smtClean="0"/>
              <a:t>designer with five or fewer roundabouts </a:t>
            </a:r>
          </a:p>
          <a:p>
            <a:r>
              <a:rPr lang="en-US" sz="2800" dirty="0" smtClean="0"/>
              <a:t>Two reviews conducted</a:t>
            </a:r>
          </a:p>
          <a:p>
            <a:pPr lvl="1"/>
            <a:r>
              <a:rPr lang="en-US" sz="2400" dirty="0" smtClean="0"/>
              <a:t>Consultant hired by Kane County </a:t>
            </a:r>
            <a:br>
              <a:rPr lang="en-US" sz="2400" dirty="0" smtClean="0"/>
            </a:br>
            <a:r>
              <a:rPr lang="en-US" sz="2400" dirty="0" smtClean="0"/>
              <a:t>(included analysis using RODEL)</a:t>
            </a:r>
          </a:p>
          <a:p>
            <a:pPr lvl="1"/>
            <a:r>
              <a:rPr lang="en-US" sz="2400" dirty="0" smtClean="0"/>
              <a:t>IDOT / FHWA</a:t>
            </a:r>
          </a:p>
          <a:p>
            <a:r>
              <a:rPr lang="en-US" sz="2800" dirty="0" smtClean="0"/>
              <a:t>Lessons Learned</a:t>
            </a:r>
          </a:p>
          <a:p>
            <a:endParaRPr lang="en-US"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725" t="5889"/>
          <a:stretch/>
        </p:blipFill>
        <p:spPr>
          <a:xfrm>
            <a:off x="5791200" y="3135730"/>
            <a:ext cx="3093807" cy="2412091"/>
          </a:xfrm>
          <a:prstGeom prst="rect">
            <a:avLst/>
          </a:prstGeom>
        </p:spPr>
      </p:pic>
      <p:sp>
        <p:nvSpPr>
          <p:cNvPr id="2" name="Title 1"/>
          <p:cNvSpPr>
            <a:spLocks noGrp="1"/>
          </p:cNvSpPr>
          <p:nvPr>
            <p:ph type="title"/>
          </p:nvPr>
        </p:nvSpPr>
        <p:spPr/>
        <p:txBody>
          <a:bodyPr/>
          <a:lstStyle/>
          <a:p>
            <a:r>
              <a:rPr lang="en-US" dirty="0" smtClean="0"/>
              <a:t>Design Approval</a:t>
            </a:r>
            <a:endParaRPr lang="en-US" dirty="0"/>
          </a:p>
        </p:txBody>
      </p:sp>
      <p:sp>
        <p:nvSpPr>
          <p:cNvPr id="3" name="Content Placeholder 2"/>
          <p:cNvSpPr>
            <a:spLocks noGrp="1"/>
          </p:cNvSpPr>
          <p:nvPr>
            <p:ph idx="1"/>
          </p:nvPr>
        </p:nvSpPr>
        <p:spPr/>
        <p:txBody>
          <a:bodyPr/>
          <a:lstStyle/>
          <a:p>
            <a:pPr>
              <a:buNone/>
            </a:pPr>
            <a:r>
              <a:rPr lang="en-US" sz="2000" dirty="0">
                <a:latin typeface="+mj-lt"/>
              </a:rPr>
              <a:t>Intersection Design Study (approved April 2011)</a:t>
            </a:r>
          </a:p>
          <a:p>
            <a:r>
              <a:rPr lang="en-US" sz="2000" dirty="0" smtClean="0"/>
              <a:t>Seven Base Drawings</a:t>
            </a:r>
          </a:p>
          <a:p>
            <a:pPr lvl="1"/>
            <a:r>
              <a:rPr lang="en-US" sz="1800" dirty="0" smtClean="0"/>
              <a:t>Standard “front sheet” with statistical analysis</a:t>
            </a:r>
          </a:p>
          <a:p>
            <a:pPr lvl="1"/>
            <a:r>
              <a:rPr lang="en-US" sz="1800" dirty="0" smtClean="0"/>
              <a:t>Detail view of circulating roadway</a:t>
            </a:r>
          </a:p>
          <a:p>
            <a:pPr lvl="1"/>
            <a:r>
              <a:rPr lang="en-US" sz="1800" dirty="0" smtClean="0"/>
              <a:t>Alignments  (mainline, approaches and departures, circle – 11 total)</a:t>
            </a:r>
          </a:p>
          <a:p>
            <a:pPr lvl="1"/>
            <a:r>
              <a:rPr lang="en-US" sz="1800" dirty="0" smtClean="0"/>
              <a:t>Profiles</a:t>
            </a:r>
          </a:p>
          <a:p>
            <a:pPr lvl="1"/>
            <a:r>
              <a:rPr lang="en-US" sz="1800" dirty="0" smtClean="0"/>
              <a:t>Fast paths</a:t>
            </a:r>
          </a:p>
          <a:p>
            <a:pPr lvl="1"/>
            <a:r>
              <a:rPr lang="en-US" sz="1800" dirty="0" smtClean="0"/>
              <a:t>Truck turning movements</a:t>
            </a:r>
          </a:p>
          <a:p>
            <a:pPr lvl="1"/>
            <a:r>
              <a:rPr lang="en-US" sz="1800" dirty="0" smtClean="0"/>
              <a:t>Typical sections and details</a:t>
            </a:r>
          </a:p>
          <a:p>
            <a:r>
              <a:rPr lang="en-US" sz="2000" dirty="0" smtClean="0"/>
              <a:t>Two sets of drawings </a:t>
            </a:r>
          </a:p>
          <a:p>
            <a:pPr lvl="1"/>
            <a:r>
              <a:rPr lang="en-US" sz="1800" dirty="0" smtClean="0"/>
              <a:t>One for single-lane improvement</a:t>
            </a:r>
          </a:p>
          <a:p>
            <a:pPr lvl="1"/>
            <a:r>
              <a:rPr lang="en-US" sz="1800" dirty="0"/>
              <a:t>O</a:t>
            </a:r>
            <a:r>
              <a:rPr lang="en-US" sz="1800" dirty="0" smtClean="0"/>
              <a:t>ne for two-lane improvement</a:t>
            </a:r>
          </a:p>
          <a:p>
            <a:pPr>
              <a:buNone/>
            </a:pPr>
            <a:endParaRPr lang="en-US" sz="2000" dirty="0" smtClean="0">
              <a:latin typeface="+mj-lt"/>
            </a:endParaRPr>
          </a:p>
          <a:p>
            <a:pPr>
              <a:buNone/>
            </a:pPr>
            <a:r>
              <a:rPr lang="en-US" sz="2000" dirty="0" smtClean="0">
                <a:latin typeface="+mj-lt"/>
              </a:rPr>
              <a:t>Location </a:t>
            </a:r>
            <a:r>
              <a:rPr lang="en-US" sz="2000" dirty="0">
                <a:latin typeface="+mj-lt"/>
              </a:rPr>
              <a:t>Drainage Study (approved June 2011)</a:t>
            </a:r>
          </a:p>
          <a:p>
            <a:r>
              <a:rPr lang="en-US" sz="2000" dirty="0" smtClean="0"/>
              <a:t>Detention and conveyance for build-out to be provided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500" autoRev="1" fill="remove"/>
                                        <p:tgtEl>
                                          <p:spTgt spid="3">
                                            <p:txEl>
                                              <p:pRg st="2" end="2"/>
                                            </p:txEl>
                                          </p:spTgt>
                                        </p:tgtEl>
                                        <p:attrNameLst>
                                          <p:attrName>style.color</p:attrName>
                                        </p:attrNameLst>
                                      </p:cBhvr>
                                      <p:to>
                                        <a:schemeClr val="bg1"/>
                                      </p:to>
                                    </p:animClr>
                                    <p:animClr clrSpc="rgb" dir="cw">
                                      <p:cBhvr>
                                        <p:cTn id="7" dur="500" autoRev="1" fill="remove"/>
                                        <p:tgtEl>
                                          <p:spTgt spid="3">
                                            <p:txEl>
                                              <p:pRg st="2" end="2"/>
                                            </p:txEl>
                                          </p:spTgt>
                                        </p:tgtEl>
                                        <p:attrNameLst>
                                          <p:attrName>fillcolor</p:attrName>
                                        </p:attrNameLst>
                                      </p:cBhvr>
                                      <p:to>
                                        <a:schemeClr val="bg1"/>
                                      </p:to>
                                    </p:animClr>
                                    <p:set>
                                      <p:cBhvr>
                                        <p:cTn id="8" dur="500" autoRev="1" fill="remove"/>
                                        <p:tgtEl>
                                          <p:spTgt spid="3">
                                            <p:txEl>
                                              <p:pRg st="2" end="2"/>
                                            </p:txEl>
                                          </p:spTgt>
                                        </p:tgtEl>
                                        <p:attrNameLst>
                                          <p:attrName>fill.type</p:attrName>
                                        </p:attrNameLst>
                                      </p:cBhvr>
                                      <p:to>
                                        <p:strVal val="solid"/>
                                      </p:to>
                                    </p:set>
                                    <p:set>
                                      <p:cBhvr>
                                        <p:cTn id="9" dur="500" autoRev="1" fill="remove"/>
                                        <p:tgtEl>
                                          <p:spTgt spid="3">
                                            <p:txEl>
                                              <p:pRg st="2" end="2"/>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500" autoRev="1" fill="remove"/>
                                        <p:tgtEl>
                                          <p:spTgt spid="3">
                                            <p:txEl>
                                              <p:pRg st="3" end="3"/>
                                            </p:txEl>
                                          </p:spTgt>
                                        </p:tgtEl>
                                        <p:attrNameLst>
                                          <p:attrName>style.color</p:attrName>
                                        </p:attrNameLst>
                                      </p:cBhvr>
                                      <p:to>
                                        <a:schemeClr val="bg1"/>
                                      </p:to>
                                    </p:animClr>
                                    <p:animClr clrSpc="rgb" dir="cw">
                                      <p:cBhvr>
                                        <p:cTn id="14" dur="500" autoRev="1" fill="remove"/>
                                        <p:tgtEl>
                                          <p:spTgt spid="3">
                                            <p:txEl>
                                              <p:pRg st="3" end="3"/>
                                            </p:txEl>
                                          </p:spTgt>
                                        </p:tgtEl>
                                        <p:attrNameLst>
                                          <p:attrName>fillcolor</p:attrName>
                                        </p:attrNameLst>
                                      </p:cBhvr>
                                      <p:to>
                                        <a:schemeClr val="bg1"/>
                                      </p:to>
                                    </p:animClr>
                                    <p:set>
                                      <p:cBhvr>
                                        <p:cTn id="15" dur="500" autoRev="1" fill="remove"/>
                                        <p:tgtEl>
                                          <p:spTgt spid="3">
                                            <p:txEl>
                                              <p:pRg st="3" end="3"/>
                                            </p:txEl>
                                          </p:spTgt>
                                        </p:tgtEl>
                                        <p:attrNameLst>
                                          <p:attrName>fill.type</p:attrName>
                                        </p:attrNameLst>
                                      </p:cBhvr>
                                      <p:to>
                                        <p:strVal val="solid"/>
                                      </p:to>
                                    </p:set>
                                    <p:set>
                                      <p:cBhvr>
                                        <p:cTn id="16" dur="500" autoRev="1" fill="remove"/>
                                        <p:tgtEl>
                                          <p:spTgt spid="3">
                                            <p:txEl>
                                              <p:pRg st="3" end="3"/>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grpId="0" nodeType="clickEffect">
                                  <p:stCondLst>
                                    <p:cond delay="0"/>
                                  </p:stCondLst>
                                  <p:childTnLst>
                                    <p:animClr clrSpc="rgb" dir="cw">
                                      <p:cBhvr override="childStyle">
                                        <p:cTn id="20" dur="500" autoRev="1" fill="remove"/>
                                        <p:tgtEl>
                                          <p:spTgt spid="3">
                                            <p:txEl>
                                              <p:pRg st="4" end="4"/>
                                            </p:txEl>
                                          </p:spTgt>
                                        </p:tgtEl>
                                        <p:attrNameLst>
                                          <p:attrName>style.color</p:attrName>
                                        </p:attrNameLst>
                                      </p:cBhvr>
                                      <p:to>
                                        <a:schemeClr val="bg1"/>
                                      </p:to>
                                    </p:animClr>
                                    <p:animClr clrSpc="rgb" dir="cw">
                                      <p:cBhvr>
                                        <p:cTn id="21" dur="500" autoRev="1" fill="remove"/>
                                        <p:tgtEl>
                                          <p:spTgt spid="3">
                                            <p:txEl>
                                              <p:pRg st="4" end="4"/>
                                            </p:txEl>
                                          </p:spTgt>
                                        </p:tgtEl>
                                        <p:attrNameLst>
                                          <p:attrName>fillcolor</p:attrName>
                                        </p:attrNameLst>
                                      </p:cBhvr>
                                      <p:to>
                                        <a:schemeClr val="bg1"/>
                                      </p:to>
                                    </p:animClr>
                                    <p:set>
                                      <p:cBhvr>
                                        <p:cTn id="22" dur="500" autoRev="1" fill="remove"/>
                                        <p:tgtEl>
                                          <p:spTgt spid="3">
                                            <p:txEl>
                                              <p:pRg st="4" end="4"/>
                                            </p:txEl>
                                          </p:spTgt>
                                        </p:tgtEl>
                                        <p:attrNameLst>
                                          <p:attrName>fill.type</p:attrName>
                                        </p:attrNameLst>
                                      </p:cBhvr>
                                      <p:to>
                                        <p:strVal val="solid"/>
                                      </p:to>
                                    </p:set>
                                    <p:set>
                                      <p:cBhvr>
                                        <p:cTn id="23" dur="500" autoRev="1" fill="remove"/>
                                        <p:tgtEl>
                                          <p:spTgt spid="3">
                                            <p:txEl>
                                              <p:pRg st="4" end="4"/>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7" presetClass="emph" presetSubtype="0" fill="remove" grpId="0" nodeType="clickEffect">
                                  <p:stCondLst>
                                    <p:cond delay="0"/>
                                  </p:stCondLst>
                                  <p:childTnLst>
                                    <p:animClr clrSpc="rgb" dir="cw">
                                      <p:cBhvr override="childStyle">
                                        <p:cTn id="27" dur="500" autoRev="1" fill="remove"/>
                                        <p:tgtEl>
                                          <p:spTgt spid="3">
                                            <p:txEl>
                                              <p:pRg st="5" end="5"/>
                                            </p:txEl>
                                          </p:spTgt>
                                        </p:tgtEl>
                                        <p:attrNameLst>
                                          <p:attrName>style.color</p:attrName>
                                        </p:attrNameLst>
                                      </p:cBhvr>
                                      <p:to>
                                        <a:schemeClr val="bg1"/>
                                      </p:to>
                                    </p:animClr>
                                    <p:animClr clrSpc="rgb" dir="cw">
                                      <p:cBhvr>
                                        <p:cTn id="28" dur="500" autoRev="1" fill="remove"/>
                                        <p:tgtEl>
                                          <p:spTgt spid="3">
                                            <p:txEl>
                                              <p:pRg st="5" end="5"/>
                                            </p:txEl>
                                          </p:spTgt>
                                        </p:tgtEl>
                                        <p:attrNameLst>
                                          <p:attrName>fillcolor</p:attrName>
                                        </p:attrNameLst>
                                      </p:cBhvr>
                                      <p:to>
                                        <a:schemeClr val="bg1"/>
                                      </p:to>
                                    </p:animClr>
                                    <p:set>
                                      <p:cBhvr>
                                        <p:cTn id="29" dur="500" autoRev="1" fill="remove"/>
                                        <p:tgtEl>
                                          <p:spTgt spid="3">
                                            <p:txEl>
                                              <p:pRg st="5" end="5"/>
                                            </p:txEl>
                                          </p:spTgt>
                                        </p:tgtEl>
                                        <p:attrNameLst>
                                          <p:attrName>fill.type</p:attrName>
                                        </p:attrNameLst>
                                      </p:cBhvr>
                                      <p:to>
                                        <p:strVal val="solid"/>
                                      </p:to>
                                    </p:set>
                                    <p:set>
                                      <p:cBhvr>
                                        <p:cTn id="30" dur="500" autoRev="1" fill="remove"/>
                                        <p:tgtEl>
                                          <p:spTgt spid="3">
                                            <p:txEl>
                                              <p:pRg st="5" end="5"/>
                                            </p:txEl>
                                          </p:spTgt>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27" presetClass="emph" presetSubtype="0" fill="remove" grpId="0" nodeType="clickEffect">
                                  <p:stCondLst>
                                    <p:cond delay="0"/>
                                  </p:stCondLst>
                                  <p:childTnLst>
                                    <p:animClr clrSpc="rgb" dir="cw">
                                      <p:cBhvr override="childStyle">
                                        <p:cTn id="34" dur="500" autoRev="1" fill="remove"/>
                                        <p:tgtEl>
                                          <p:spTgt spid="3">
                                            <p:txEl>
                                              <p:pRg st="6" end="6"/>
                                            </p:txEl>
                                          </p:spTgt>
                                        </p:tgtEl>
                                        <p:attrNameLst>
                                          <p:attrName>style.color</p:attrName>
                                        </p:attrNameLst>
                                      </p:cBhvr>
                                      <p:to>
                                        <a:schemeClr val="bg1"/>
                                      </p:to>
                                    </p:animClr>
                                    <p:animClr clrSpc="rgb" dir="cw">
                                      <p:cBhvr>
                                        <p:cTn id="35" dur="500" autoRev="1" fill="remove"/>
                                        <p:tgtEl>
                                          <p:spTgt spid="3">
                                            <p:txEl>
                                              <p:pRg st="6" end="6"/>
                                            </p:txEl>
                                          </p:spTgt>
                                        </p:tgtEl>
                                        <p:attrNameLst>
                                          <p:attrName>fillcolor</p:attrName>
                                        </p:attrNameLst>
                                      </p:cBhvr>
                                      <p:to>
                                        <a:schemeClr val="bg1"/>
                                      </p:to>
                                    </p:animClr>
                                    <p:set>
                                      <p:cBhvr>
                                        <p:cTn id="36" dur="500" autoRev="1" fill="remove"/>
                                        <p:tgtEl>
                                          <p:spTgt spid="3">
                                            <p:txEl>
                                              <p:pRg st="6" end="6"/>
                                            </p:txEl>
                                          </p:spTgt>
                                        </p:tgtEl>
                                        <p:attrNameLst>
                                          <p:attrName>fill.type</p:attrName>
                                        </p:attrNameLst>
                                      </p:cBhvr>
                                      <p:to>
                                        <p:strVal val="solid"/>
                                      </p:to>
                                    </p:set>
                                    <p:set>
                                      <p:cBhvr>
                                        <p:cTn id="37" dur="500" autoRev="1" fill="remove"/>
                                        <p:tgtEl>
                                          <p:spTgt spid="3">
                                            <p:txEl>
                                              <p:pRg st="6" end="6"/>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27" presetClass="emph" presetSubtype="0" fill="remove" grpId="0" nodeType="clickEffect">
                                  <p:stCondLst>
                                    <p:cond delay="0"/>
                                  </p:stCondLst>
                                  <p:childTnLst>
                                    <p:animClr clrSpc="rgb" dir="cw">
                                      <p:cBhvr override="childStyle">
                                        <p:cTn id="41" dur="500" autoRev="1" fill="remove"/>
                                        <p:tgtEl>
                                          <p:spTgt spid="3">
                                            <p:txEl>
                                              <p:pRg st="7" end="7"/>
                                            </p:txEl>
                                          </p:spTgt>
                                        </p:tgtEl>
                                        <p:attrNameLst>
                                          <p:attrName>style.color</p:attrName>
                                        </p:attrNameLst>
                                      </p:cBhvr>
                                      <p:to>
                                        <a:schemeClr val="bg1"/>
                                      </p:to>
                                    </p:animClr>
                                    <p:animClr clrSpc="rgb" dir="cw">
                                      <p:cBhvr>
                                        <p:cTn id="42" dur="500" autoRev="1" fill="remove"/>
                                        <p:tgtEl>
                                          <p:spTgt spid="3">
                                            <p:txEl>
                                              <p:pRg st="7" end="7"/>
                                            </p:txEl>
                                          </p:spTgt>
                                        </p:tgtEl>
                                        <p:attrNameLst>
                                          <p:attrName>fillcolor</p:attrName>
                                        </p:attrNameLst>
                                      </p:cBhvr>
                                      <p:to>
                                        <a:schemeClr val="bg1"/>
                                      </p:to>
                                    </p:animClr>
                                    <p:set>
                                      <p:cBhvr>
                                        <p:cTn id="43" dur="500" autoRev="1" fill="remove"/>
                                        <p:tgtEl>
                                          <p:spTgt spid="3">
                                            <p:txEl>
                                              <p:pRg st="7" end="7"/>
                                            </p:txEl>
                                          </p:spTgt>
                                        </p:tgtEl>
                                        <p:attrNameLst>
                                          <p:attrName>fill.type</p:attrName>
                                        </p:attrNameLst>
                                      </p:cBhvr>
                                      <p:to>
                                        <p:strVal val="solid"/>
                                      </p:to>
                                    </p:set>
                                    <p:set>
                                      <p:cBhvr>
                                        <p:cTn id="44" dur="500" autoRev="1" fill="remove"/>
                                        <p:tgtEl>
                                          <p:spTgt spid="3">
                                            <p:txEl>
                                              <p:pRg st="7" end="7"/>
                                            </p:txEl>
                                          </p:spTgt>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27" presetClass="emph" presetSubtype="0" fill="remove" grpId="0" nodeType="clickEffect">
                                  <p:stCondLst>
                                    <p:cond delay="0"/>
                                  </p:stCondLst>
                                  <p:childTnLst>
                                    <p:animClr clrSpc="rgb" dir="cw">
                                      <p:cBhvr override="childStyle">
                                        <p:cTn id="48" dur="500" autoRev="1" fill="remove"/>
                                        <p:tgtEl>
                                          <p:spTgt spid="3">
                                            <p:txEl>
                                              <p:pRg st="8" end="8"/>
                                            </p:txEl>
                                          </p:spTgt>
                                        </p:tgtEl>
                                        <p:attrNameLst>
                                          <p:attrName>style.color</p:attrName>
                                        </p:attrNameLst>
                                      </p:cBhvr>
                                      <p:to>
                                        <a:schemeClr val="bg1"/>
                                      </p:to>
                                    </p:animClr>
                                    <p:animClr clrSpc="rgb" dir="cw">
                                      <p:cBhvr>
                                        <p:cTn id="49" dur="500" autoRev="1" fill="remove"/>
                                        <p:tgtEl>
                                          <p:spTgt spid="3">
                                            <p:txEl>
                                              <p:pRg st="8" end="8"/>
                                            </p:txEl>
                                          </p:spTgt>
                                        </p:tgtEl>
                                        <p:attrNameLst>
                                          <p:attrName>fillcolor</p:attrName>
                                        </p:attrNameLst>
                                      </p:cBhvr>
                                      <p:to>
                                        <a:schemeClr val="bg1"/>
                                      </p:to>
                                    </p:animClr>
                                    <p:set>
                                      <p:cBhvr>
                                        <p:cTn id="50" dur="500" autoRev="1" fill="remove"/>
                                        <p:tgtEl>
                                          <p:spTgt spid="3">
                                            <p:txEl>
                                              <p:pRg st="8" end="8"/>
                                            </p:txEl>
                                          </p:spTgt>
                                        </p:tgtEl>
                                        <p:attrNameLst>
                                          <p:attrName>fill.type</p:attrName>
                                        </p:attrNameLst>
                                      </p:cBhvr>
                                      <p:to>
                                        <p:strVal val="solid"/>
                                      </p:to>
                                    </p:set>
                                    <p:set>
                                      <p:cBhvr>
                                        <p:cTn id="51" dur="500" autoRev="1" fill="remove"/>
                                        <p:tgtEl>
                                          <p:spTgt spid="3">
                                            <p:txEl>
                                              <p:pRg st="8" end="8"/>
                                            </p:txEl>
                                          </p:spTgt>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27" presetClass="emph" presetSubtype="0" fill="remove" grpId="0" nodeType="clickEffect">
                                  <p:stCondLst>
                                    <p:cond delay="0"/>
                                  </p:stCondLst>
                                  <p:childTnLst>
                                    <p:animClr clrSpc="rgb" dir="cw">
                                      <p:cBhvr override="childStyle">
                                        <p:cTn id="55" dur="500" autoRev="1" fill="remove"/>
                                        <p:tgtEl>
                                          <p:spTgt spid="3">
                                            <p:txEl>
                                              <p:pRg st="9" end="9"/>
                                            </p:txEl>
                                          </p:spTgt>
                                        </p:tgtEl>
                                        <p:attrNameLst>
                                          <p:attrName>style.color</p:attrName>
                                        </p:attrNameLst>
                                      </p:cBhvr>
                                      <p:to>
                                        <a:schemeClr val="bg1"/>
                                      </p:to>
                                    </p:animClr>
                                    <p:animClr clrSpc="rgb" dir="cw">
                                      <p:cBhvr>
                                        <p:cTn id="56" dur="500" autoRev="1" fill="remove"/>
                                        <p:tgtEl>
                                          <p:spTgt spid="3">
                                            <p:txEl>
                                              <p:pRg st="9" end="9"/>
                                            </p:txEl>
                                          </p:spTgt>
                                        </p:tgtEl>
                                        <p:attrNameLst>
                                          <p:attrName>fillcolor</p:attrName>
                                        </p:attrNameLst>
                                      </p:cBhvr>
                                      <p:to>
                                        <a:schemeClr val="bg1"/>
                                      </p:to>
                                    </p:animClr>
                                    <p:set>
                                      <p:cBhvr>
                                        <p:cTn id="57" dur="500" autoRev="1" fill="remove"/>
                                        <p:tgtEl>
                                          <p:spTgt spid="3">
                                            <p:txEl>
                                              <p:pRg st="9" end="9"/>
                                            </p:txEl>
                                          </p:spTgt>
                                        </p:tgtEl>
                                        <p:attrNameLst>
                                          <p:attrName>fill.type</p:attrName>
                                        </p:attrNameLst>
                                      </p:cBhvr>
                                      <p:to>
                                        <p:strVal val="solid"/>
                                      </p:to>
                                    </p:set>
                                    <p:set>
                                      <p:cBhvr>
                                        <p:cTn id="58" dur="500" autoRev="1" fill="remove"/>
                                        <p:tgtEl>
                                          <p:spTgt spid="3">
                                            <p:txEl>
                                              <p:pRg st="9" end="9"/>
                                            </p:txEl>
                                          </p:spTgt>
                                        </p:tgtEl>
                                        <p:attrNameLst>
                                          <p:attrName>fill.on</p:attrName>
                                        </p:attrNameLst>
                                      </p:cBhvr>
                                      <p:to>
                                        <p:strVal val="true"/>
                                      </p:to>
                                    </p:set>
                                  </p:childTnLst>
                                </p:cTn>
                              </p:par>
                              <p:par>
                                <p:cTn id="59" presetID="27" presetClass="emph" presetSubtype="0" fill="remove" grpId="0" nodeType="withEffect">
                                  <p:stCondLst>
                                    <p:cond delay="0"/>
                                  </p:stCondLst>
                                  <p:childTnLst>
                                    <p:animClr clrSpc="rgb" dir="cw">
                                      <p:cBhvr override="childStyle">
                                        <p:cTn id="60" dur="500" autoRev="1" fill="remove"/>
                                        <p:tgtEl>
                                          <p:spTgt spid="3">
                                            <p:txEl>
                                              <p:pRg st="10" end="10"/>
                                            </p:txEl>
                                          </p:spTgt>
                                        </p:tgtEl>
                                        <p:attrNameLst>
                                          <p:attrName>style.color</p:attrName>
                                        </p:attrNameLst>
                                      </p:cBhvr>
                                      <p:to>
                                        <a:schemeClr val="bg1"/>
                                      </p:to>
                                    </p:animClr>
                                    <p:animClr clrSpc="rgb" dir="cw">
                                      <p:cBhvr>
                                        <p:cTn id="61" dur="500" autoRev="1" fill="remove"/>
                                        <p:tgtEl>
                                          <p:spTgt spid="3">
                                            <p:txEl>
                                              <p:pRg st="10" end="10"/>
                                            </p:txEl>
                                          </p:spTgt>
                                        </p:tgtEl>
                                        <p:attrNameLst>
                                          <p:attrName>fillcolor</p:attrName>
                                        </p:attrNameLst>
                                      </p:cBhvr>
                                      <p:to>
                                        <a:schemeClr val="bg1"/>
                                      </p:to>
                                    </p:animClr>
                                    <p:set>
                                      <p:cBhvr>
                                        <p:cTn id="62" dur="500" autoRev="1" fill="remove"/>
                                        <p:tgtEl>
                                          <p:spTgt spid="3">
                                            <p:txEl>
                                              <p:pRg st="10" end="10"/>
                                            </p:txEl>
                                          </p:spTgt>
                                        </p:tgtEl>
                                        <p:attrNameLst>
                                          <p:attrName>fill.type</p:attrName>
                                        </p:attrNameLst>
                                      </p:cBhvr>
                                      <p:to>
                                        <p:strVal val="solid"/>
                                      </p:to>
                                    </p:set>
                                    <p:set>
                                      <p:cBhvr>
                                        <p:cTn id="63" dur="500" autoRev="1" fill="remove"/>
                                        <p:tgtEl>
                                          <p:spTgt spid="3">
                                            <p:txEl>
                                              <p:pRg st="10" end="10"/>
                                            </p:txEl>
                                          </p:spTgt>
                                        </p:tgtEl>
                                        <p:attrNameLst>
                                          <p:attrName>fill.on</p:attrName>
                                        </p:attrNameLst>
                                      </p:cBhvr>
                                      <p:to>
                                        <p:strVal val="true"/>
                                      </p:to>
                                    </p:set>
                                  </p:childTnLst>
                                </p:cTn>
                              </p:par>
                              <p:par>
                                <p:cTn id="64" presetID="27" presetClass="emph" presetSubtype="0" fill="remove" grpId="0" nodeType="withEffect">
                                  <p:stCondLst>
                                    <p:cond delay="0"/>
                                  </p:stCondLst>
                                  <p:childTnLst>
                                    <p:animClr clrSpc="rgb" dir="cw">
                                      <p:cBhvr override="childStyle">
                                        <p:cTn id="65" dur="500" autoRev="1" fill="remove"/>
                                        <p:tgtEl>
                                          <p:spTgt spid="3">
                                            <p:txEl>
                                              <p:pRg st="11" end="11"/>
                                            </p:txEl>
                                          </p:spTgt>
                                        </p:tgtEl>
                                        <p:attrNameLst>
                                          <p:attrName>style.color</p:attrName>
                                        </p:attrNameLst>
                                      </p:cBhvr>
                                      <p:to>
                                        <a:schemeClr val="bg1"/>
                                      </p:to>
                                    </p:animClr>
                                    <p:animClr clrSpc="rgb" dir="cw">
                                      <p:cBhvr>
                                        <p:cTn id="66" dur="500" autoRev="1" fill="remove"/>
                                        <p:tgtEl>
                                          <p:spTgt spid="3">
                                            <p:txEl>
                                              <p:pRg st="11" end="11"/>
                                            </p:txEl>
                                          </p:spTgt>
                                        </p:tgtEl>
                                        <p:attrNameLst>
                                          <p:attrName>fillcolor</p:attrName>
                                        </p:attrNameLst>
                                      </p:cBhvr>
                                      <p:to>
                                        <a:schemeClr val="bg1"/>
                                      </p:to>
                                    </p:animClr>
                                    <p:set>
                                      <p:cBhvr>
                                        <p:cTn id="67" dur="500" autoRev="1" fill="remove"/>
                                        <p:tgtEl>
                                          <p:spTgt spid="3">
                                            <p:txEl>
                                              <p:pRg st="11" end="11"/>
                                            </p:txEl>
                                          </p:spTgt>
                                        </p:tgtEl>
                                        <p:attrNameLst>
                                          <p:attrName>fill.type</p:attrName>
                                        </p:attrNameLst>
                                      </p:cBhvr>
                                      <p:to>
                                        <p:strVal val="solid"/>
                                      </p:to>
                                    </p:set>
                                    <p:set>
                                      <p:cBhvr>
                                        <p:cTn id="68" dur="500" autoRev="1" fill="remove"/>
                                        <p:tgtEl>
                                          <p:spTgt spid="3">
                                            <p:txEl>
                                              <p:pRg st="11" end="11"/>
                                            </p:txEl>
                                          </p:spTgt>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500" autoRev="1" fill="remove"/>
                                        <p:tgtEl>
                                          <p:spTgt spid="3">
                                            <p:txEl>
                                              <p:pRg st="13" end="13"/>
                                            </p:txEl>
                                          </p:spTgt>
                                        </p:tgtEl>
                                        <p:attrNameLst>
                                          <p:attrName>style.color</p:attrName>
                                        </p:attrNameLst>
                                      </p:cBhvr>
                                      <p:to>
                                        <a:schemeClr val="bg1"/>
                                      </p:to>
                                    </p:animClr>
                                    <p:animClr clrSpc="rgb" dir="cw">
                                      <p:cBhvr>
                                        <p:cTn id="73" dur="500" autoRev="1" fill="remove"/>
                                        <p:tgtEl>
                                          <p:spTgt spid="3">
                                            <p:txEl>
                                              <p:pRg st="13" end="13"/>
                                            </p:txEl>
                                          </p:spTgt>
                                        </p:tgtEl>
                                        <p:attrNameLst>
                                          <p:attrName>fillcolor</p:attrName>
                                        </p:attrNameLst>
                                      </p:cBhvr>
                                      <p:to>
                                        <a:schemeClr val="bg1"/>
                                      </p:to>
                                    </p:animClr>
                                    <p:set>
                                      <p:cBhvr>
                                        <p:cTn id="74" dur="500" autoRev="1" fill="remove"/>
                                        <p:tgtEl>
                                          <p:spTgt spid="3">
                                            <p:txEl>
                                              <p:pRg st="13" end="13"/>
                                            </p:txEl>
                                          </p:spTgt>
                                        </p:tgtEl>
                                        <p:attrNameLst>
                                          <p:attrName>fill.type</p:attrName>
                                        </p:attrNameLst>
                                      </p:cBhvr>
                                      <p:to>
                                        <p:strVal val="solid"/>
                                      </p:to>
                                    </p:set>
                                    <p:set>
                                      <p:cBhvr>
                                        <p:cTn id="75" dur="500" autoRev="1" fill="remove"/>
                                        <p:tgtEl>
                                          <p:spTgt spid="3">
                                            <p:txEl>
                                              <p:pRg st="13" end="13"/>
                                            </p:txEl>
                                          </p:spTgt>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27" presetClass="emph" presetSubtype="0" fill="remove" grpId="0" nodeType="clickEffect">
                                  <p:stCondLst>
                                    <p:cond delay="0"/>
                                  </p:stCondLst>
                                  <p:childTnLst>
                                    <p:animClr clrSpc="rgb" dir="cw">
                                      <p:cBhvr override="childStyle">
                                        <p:cTn id="79" dur="500" autoRev="1" fill="remove"/>
                                        <p:tgtEl>
                                          <p:spTgt spid="3">
                                            <p:txEl>
                                              <p:pRg st="14" end="14"/>
                                            </p:txEl>
                                          </p:spTgt>
                                        </p:tgtEl>
                                        <p:attrNameLst>
                                          <p:attrName>style.color</p:attrName>
                                        </p:attrNameLst>
                                      </p:cBhvr>
                                      <p:to>
                                        <a:schemeClr val="bg1"/>
                                      </p:to>
                                    </p:animClr>
                                    <p:animClr clrSpc="rgb" dir="cw">
                                      <p:cBhvr>
                                        <p:cTn id="80" dur="500" autoRev="1" fill="remove"/>
                                        <p:tgtEl>
                                          <p:spTgt spid="3">
                                            <p:txEl>
                                              <p:pRg st="14" end="14"/>
                                            </p:txEl>
                                          </p:spTgt>
                                        </p:tgtEl>
                                        <p:attrNameLst>
                                          <p:attrName>fillcolor</p:attrName>
                                        </p:attrNameLst>
                                      </p:cBhvr>
                                      <p:to>
                                        <a:schemeClr val="bg1"/>
                                      </p:to>
                                    </p:animClr>
                                    <p:set>
                                      <p:cBhvr>
                                        <p:cTn id="81" dur="500" autoRev="1" fill="remove"/>
                                        <p:tgtEl>
                                          <p:spTgt spid="3">
                                            <p:txEl>
                                              <p:pRg st="14" end="14"/>
                                            </p:txEl>
                                          </p:spTgt>
                                        </p:tgtEl>
                                        <p:attrNameLst>
                                          <p:attrName>fill.type</p:attrName>
                                        </p:attrNameLst>
                                      </p:cBhvr>
                                      <p:to>
                                        <p:strVal val="solid"/>
                                      </p:to>
                                    </p:set>
                                    <p:set>
                                      <p:cBhvr>
                                        <p:cTn id="82" dur="500" autoRev="1" fill="remove"/>
                                        <p:tgtEl>
                                          <p:spTgt spid="3">
                                            <p:txEl>
                                              <p:pRg st="14" end="1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Design Approval</a:t>
            </a:r>
            <a:endParaRPr lang="en-US" dirty="0"/>
          </a:p>
        </p:txBody>
      </p:sp>
      <p:sp>
        <p:nvSpPr>
          <p:cNvPr id="3" name="Content Placeholder 2"/>
          <p:cNvSpPr>
            <a:spLocks noGrp="1"/>
          </p:cNvSpPr>
          <p:nvPr>
            <p:ph idx="1"/>
          </p:nvPr>
        </p:nvSpPr>
        <p:spPr>
          <a:xfrm>
            <a:off x="1431235" y="1905000"/>
            <a:ext cx="7505700" cy="990600"/>
          </a:xfrm>
        </p:spPr>
        <p:txBody>
          <a:bodyPr/>
          <a:lstStyle/>
          <a:p>
            <a:pPr marL="0" indent="0" algn="ctr">
              <a:buNone/>
            </a:pPr>
            <a:r>
              <a:rPr lang="en-US" sz="2300" dirty="0">
                <a:latin typeface="+mj-lt"/>
              </a:rPr>
              <a:t>Project Development Report (DA granted July 2011</a:t>
            </a:r>
            <a:r>
              <a:rPr lang="en-US" sz="2300" dirty="0" smtClean="0">
                <a:latin typeface="+mj-lt"/>
              </a:rPr>
              <a:t>)</a:t>
            </a:r>
            <a:endParaRPr lang="en-US" sz="2300" dirty="0">
              <a:latin typeface="+mj-lt"/>
            </a:endParaRPr>
          </a:p>
        </p:txBody>
      </p:sp>
      <p:sp>
        <p:nvSpPr>
          <p:cNvPr id="6" name="Rectangle 5"/>
          <p:cNvSpPr/>
          <p:nvPr/>
        </p:nvSpPr>
        <p:spPr>
          <a:xfrm>
            <a:off x="1431235" y="2590800"/>
            <a:ext cx="7696200" cy="1261884"/>
          </a:xfrm>
          <a:prstGeom prst="rect">
            <a:avLst/>
          </a:prstGeom>
        </p:spPr>
        <p:txBody>
          <a:bodyPr wrap="square">
            <a:spAutoFit/>
          </a:bodyPr>
          <a:lstStyle/>
          <a:p>
            <a:pPr algn="ctr"/>
            <a:r>
              <a:rPr lang="en-US" sz="2800" b="1" dirty="0" smtClean="0">
                <a:solidFill>
                  <a:srgbClr val="FF0000"/>
                </a:solidFill>
                <a:latin typeface="+mj-lt"/>
              </a:rPr>
              <a:t>Final </a:t>
            </a:r>
            <a:r>
              <a:rPr lang="en-US" sz="2800" b="1" dirty="0">
                <a:solidFill>
                  <a:srgbClr val="FF0000"/>
                </a:solidFill>
                <a:latin typeface="+mj-lt"/>
              </a:rPr>
              <a:t>Engineer’s Estimate: $</a:t>
            </a:r>
            <a:r>
              <a:rPr lang="en-US" sz="2800" b="1" dirty="0" smtClean="0">
                <a:solidFill>
                  <a:srgbClr val="FF0000"/>
                </a:solidFill>
                <a:latin typeface="+mj-lt"/>
              </a:rPr>
              <a:t>2.1M </a:t>
            </a:r>
            <a:endParaRPr lang="en-US" sz="2800" b="1" dirty="0">
              <a:solidFill>
                <a:srgbClr val="FF0000"/>
              </a:solidFill>
              <a:latin typeface="+mj-lt"/>
            </a:endParaRPr>
          </a:p>
          <a:p>
            <a:pPr algn="ctr"/>
            <a:r>
              <a:rPr lang="en-US" b="1" dirty="0" smtClean="0">
                <a:solidFill>
                  <a:srgbClr val="FF0000"/>
                </a:solidFill>
                <a:latin typeface="+mj-lt"/>
              </a:rPr>
              <a:t>vs</a:t>
            </a:r>
            <a:r>
              <a:rPr lang="en-US" b="1" dirty="0">
                <a:solidFill>
                  <a:srgbClr val="FF0000"/>
                </a:solidFill>
                <a:latin typeface="+mj-lt"/>
              </a:rPr>
              <a:t>. $</a:t>
            </a:r>
            <a:r>
              <a:rPr lang="en-US" b="1" dirty="0" smtClean="0">
                <a:solidFill>
                  <a:srgbClr val="FF0000"/>
                </a:solidFill>
                <a:latin typeface="+mj-lt"/>
              </a:rPr>
              <a:t>1.95M </a:t>
            </a:r>
            <a:r>
              <a:rPr lang="en-US" b="1" dirty="0">
                <a:solidFill>
                  <a:srgbClr val="FF0000"/>
                </a:solidFill>
                <a:latin typeface="+mj-lt"/>
              </a:rPr>
              <a:t>in </a:t>
            </a:r>
            <a:r>
              <a:rPr lang="en-US" b="1" dirty="0" smtClean="0">
                <a:solidFill>
                  <a:srgbClr val="FF0000"/>
                </a:solidFill>
                <a:latin typeface="+mj-lt"/>
              </a:rPr>
              <a:t>2009 and</a:t>
            </a:r>
          </a:p>
          <a:p>
            <a:pPr algn="ctr"/>
            <a:r>
              <a:rPr lang="en-US" b="1" dirty="0" smtClean="0">
                <a:solidFill>
                  <a:srgbClr val="FF0000"/>
                </a:solidFill>
                <a:latin typeface="+mj-lt"/>
              </a:rPr>
              <a:t>$2.95M </a:t>
            </a:r>
            <a:r>
              <a:rPr lang="en-US" b="1" dirty="0">
                <a:solidFill>
                  <a:srgbClr val="FF0000"/>
                </a:solidFill>
                <a:latin typeface="+mj-lt"/>
              </a:rPr>
              <a:t>for conventional </a:t>
            </a:r>
            <a:r>
              <a:rPr lang="en-US" b="1" dirty="0" smtClean="0">
                <a:solidFill>
                  <a:srgbClr val="FF0000"/>
                </a:solidFill>
                <a:latin typeface="+mj-lt"/>
              </a:rPr>
              <a:t>design</a:t>
            </a:r>
            <a:endParaRPr lang="en-US" b="1" dirty="0">
              <a:solidFill>
                <a:srgbClr val="FF0000"/>
              </a:solidFill>
              <a:latin typeface="+mj-lt"/>
            </a:endParaRPr>
          </a:p>
        </p:txBody>
      </p:sp>
      <p:sp>
        <p:nvSpPr>
          <p:cNvPr id="4" name="TextBox 3"/>
          <p:cNvSpPr txBox="1"/>
          <p:nvPr/>
        </p:nvSpPr>
        <p:spPr>
          <a:xfrm>
            <a:off x="2051016" y="4114800"/>
            <a:ext cx="6456639" cy="1307089"/>
          </a:xfrm>
          <a:prstGeom prst="rect">
            <a:avLst/>
          </a:prstGeom>
          <a:noFill/>
        </p:spPr>
        <p:txBody>
          <a:bodyPr wrap="none" rtlCol="0">
            <a:spAutoFit/>
          </a:bodyPr>
          <a:lstStyle/>
          <a:p>
            <a:pPr algn="ctr">
              <a:lnSpc>
                <a:spcPct val="150000"/>
              </a:lnSpc>
            </a:pPr>
            <a:r>
              <a:rPr lang="en-US" sz="2800" b="1" dirty="0" smtClean="0">
                <a:latin typeface="+mj-lt"/>
              </a:rPr>
              <a:t>Phase II Design began in Fall of 2011</a:t>
            </a:r>
          </a:p>
          <a:p>
            <a:pPr algn="ctr">
              <a:lnSpc>
                <a:spcPct val="150000"/>
              </a:lnSpc>
            </a:pPr>
            <a:r>
              <a:rPr lang="en-US" sz="2800" b="1" dirty="0" smtClean="0">
                <a:latin typeface="+mj-lt"/>
              </a:rPr>
              <a:t>Construction targeted for 2013</a:t>
            </a:r>
            <a:r>
              <a:rPr lang="en-US" sz="2800" b="1" dirty="0" smtClean="0"/>
              <a:t> </a:t>
            </a:r>
            <a:endParaRPr lang="en-US" sz="2800" b="1" dirty="0">
              <a:latin typeface="+mj-lt"/>
            </a:endParaRPr>
          </a:p>
        </p:txBody>
      </p:sp>
    </p:spTree>
    <p:extLst>
      <p:ext uri="{BB962C8B-B14F-4D97-AF65-F5344CB8AC3E}">
        <p14:creationId xmlns:p14="http://schemas.microsoft.com/office/powerpoint/2010/main" val="6566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IDOT D1’s Perspective</a:t>
            </a:r>
            <a:endParaRPr lang="en-US" dirty="0"/>
          </a:p>
        </p:txBody>
      </p:sp>
      <p:sp>
        <p:nvSpPr>
          <p:cNvPr id="3" name="Content Placeholder 2"/>
          <p:cNvSpPr>
            <a:spLocks noGrp="1"/>
          </p:cNvSpPr>
          <p:nvPr>
            <p:ph idx="1"/>
          </p:nvPr>
        </p:nvSpPr>
        <p:spPr/>
        <p:txBody>
          <a:bodyPr/>
          <a:lstStyle/>
          <a:p>
            <a:r>
              <a:rPr lang="en-US" sz="2800" dirty="0" smtClean="0"/>
              <a:t>Lessons Learned – How To Design</a:t>
            </a:r>
          </a:p>
          <a:p>
            <a:pPr lvl="1"/>
            <a:r>
              <a:rPr lang="en-US" sz="2400" dirty="0" smtClean="0"/>
              <a:t>Inscribed Circle Diameter</a:t>
            </a:r>
          </a:p>
          <a:p>
            <a:pPr lvl="1"/>
            <a:r>
              <a:rPr lang="en-US" sz="2400" dirty="0" smtClean="0"/>
              <a:t>Entry Deflection</a:t>
            </a:r>
          </a:p>
          <a:p>
            <a:pPr lvl="1"/>
            <a:r>
              <a:rPr lang="en-US" sz="2400" dirty="0" smtClean="0"/>
              <a:t>Possible Expandability</a:t>
            </a:r>
          </a:p>
          <a:p>
            <a:pPr lvl="1"/>
            <a:r>
              <a:rPr lang="en-US" sz="2400" dirty="0" smtClean="0"/>
              <a:t>Centerlines</a:t>
            </a:r>
          </a:p>
          <a:p>
            <a:pPr lvl="1"/>
            <a:r>
              <a:rPr lang="en-US" sz="2400" dirty="0" smtClean="0"/>
              <a:t>Drainage</a:t>
            </a:r>
          </a:p>
          <a:p>
            <a:pPr lvl="1"/>
            <a:r>
              <a:rPr lang="en-US" sz="2400" dirty="0" smtClean="0"/>
              <a:t>D1’s RAB Design Guidelines (Coming Soon)</a:t>
            </a:r>
          </a:p>
          <a:p>
            <a:pPr marL="457200" lvl="1" indent="0">
              <a:buNone/>
            </a:pPr>
            <a:endParaRPr lang="en-US" dirty="0"/>
          </a:p>
        </p:txBody>
      </p:sp>
    </p:spTree>
    <p:extLst>
      <p:ext uri="{BB962C8B-B14F-4D97-AF65-F5344CB8AC3E}">
        <p14:creationId xmlns:p14="http://schemas.microsoft.com/office/powerpoint/2010/main" val="7285656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467600" cy="1143000"/>
          </a:xfrm>
        </p:spPr>
        <p:txBody>
          <a:bodyPr/>
          <a:lstStyle/>
          <a:p>
            <a:r>
              <a:rPr lang="en-US" sz="2800" dirty="0" smtClean="0"/>
              <a:t>IDOT D1’s Perspective</a:t>
            </a:r>
            <a:r>
              <a:rPr lang="en-US" dirty="0" smtClean="0"/>
              <a:t/>
            </a:r>
            <a:br>
              <a:rPr lang="en-US" dirty="0" smtClean="0"/>
            </a:br>
            <a:r>
              <a:rPr lang="en-US" dirty="0" smtClean="0"/>
              <a:t>Inscribed Circle Diameter</a:t>
            </a:r>
            <a:endParaRPr lang="en-US" dirty="0"/>
          </a:p>
        </p:txBody>
      </p:sp>
      <p:sp>
        <p:nvSpPr>
          <p:cNvPr id="3" name="Content Placeholder 2"/>
          <p:cNvSpPr>
            <a:spLocks noGrp="1"/>
          </p:cNvSpPr>
          <p:nvPr>
            <p:ph idx="1"/>
          </p:nvPr>
        </p:nvSpPr>
        <p:spPr>
          <a:xfrm>
            <a:off x="1752600" y="1447800"/>
            <a:ext cx="7315200" cy="5181600"/>
          </a:xfrm>
        </p:spPr>
        <p:txBody>
          <a:bodyPr/>
          <a:lstStyle/>
          <a:p>
            <a:r>
              <a:rPr lang="en-US" sz="2800" dirty="0" smtClean="0"/>
              <a:t>Single Lane (110’ to 150’)</a:t>
            </a:r>
          </a:p>
          <a:p>
            <a:r>
              <a:rPr lang="en-US" sz="2800" dirty="0" smtClean="0"/>
              <a:t>Two Lane (150’ to 230’)</a:t>
            </a:r>
          </a:p>
          <a:p>
            <a:r>
              <a:rPr lang="en-US" sz="2800" dirty="0" smtClean="0"/>
              <a:t>Based On:</a:t>
            </a:r>
          </a:p>
          <a:p>
            <a:pPr lvl="1"/>
            <a:r>
              <a:rPr lang="en-US" sz="2400" dirty="0"/>
              <a:t>Capacity Analyses (SIDRA)</a:t>
            </a:r>
          </a:p>
          <a:p>
            <a:pPr lvl="1"/>
            <a:r>
              <a:rPr lang="en-US" sz="2400" dirty="0"/>
              <a:t>Design Vehicle (Recon &amp; Site Specific)</a:t>
            </a:r>
          </a:p>
          <a:p>
            <a:pPr lvl="1"/>
            <a:r>
              <a:rPr lang="en-US" sz="2400" dirty="0"/>
              <a:t>Surrounding Land Constraints </a:t>
            </a:r>
          </a:p>
          <a:p>
            <a:pPr marL="457200" lvl="1" indent="0">
              <a:buNone/>
            </a:pPr>
            <a:endParaRPr lang="en-US" dirty="0"/>
          </a:p>
        </p:txBody>
      </p:sp>
    </p:spTree>
    <p:extLst>
      <p:ext uri="{BB962C8B-B14F-4D97-AF65-F5344CB8AC3E}">
        <p14:creationId xmlns:p14="http://schemas.microsoft.com/office/powerpoint/2010/main" val="29302862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467600" cy="1143000"/>
          </a:xfrm>
        </p:spPr>
        <p:txBody>
          <a:bodyPr/>
          <a:lstStyle/>
          <a:p>
            <a:r>
              <a:rPr lang="en-US" sz="2800" dirty="0" smtClean="0"/>
              <a:t>IDOT D1’s Perspective</a:t>
            </a:r>
            <a:r>
              <a:rPr lang="en-US" dirty="0" smtClean="0"/>
              <a:t/>
            </a:r>
            <a:br>
              <a:rPr lang="en-US" dirty="0" smtClean="0"/>
            </a:br>
            <a:r>
              <a:rPr lang="en-US" dirty="0" smtClean="0"/>
              <a:t>Entry Deflection</a:t>
            </a:r>
            <a:endParaRPr lang="en-US" dirty="0"/>
          </a:p>
        </p:txBody>
      </p:sp>
      <p:pic>
        <p:nvPicPr>
          <p:cNvPr id="4" name="Picture 3"/>
          <p:cNvPicPr/>
          <p:nvPr/>
        </p:nvPicPr>
        <p:blipFill>
          <a:blip r:embed="rId2" cstate="print"/>
          <a:srcRect l="17321" t="33990" r="17431" b="12315"/>
          <a:stretch>
            <a:fillRect/>
          </a:stretch>
        </p:blipFill>
        <p:spPr bwMode="auto">
          <a:xfrm>
            <a:off x="1981200" y="1524000"/>
            <a:ext cx="6705600" cy="4372928"/>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35961289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467600" cy="1143000"/>
          </a:xfrm>
        </p:spPr>
        <p:txBody>
          <a:bodyPr/>
          <a:lstStyle/>
          <a:p>
            <a:r>
              <a:rPr lang="en-US" sz="2800" dirty="0"/>
              <a:t>IDOT D1’s Perspective</a:t>
            </a:r>
            <a:r>
              <a:rPr lang="en-US" dirty="0"/>
              <a:t/>
            </a:r>
            <a:br>
              <a:rPr lang="en-US" dirty="0"/>
            </a:br>
            <a:r>
              <a:rPr lang="en-US" dirty="0"/>
              <a:t>Entry </a:t>
            </a:r>
            <a:r>
              <a:rPr lang="en-US" dirty="0" smtClean="0"/>
              <a:t>Deflection </a:t>
            </a:r>
            <a:r>
              <a:rPr lang="en-US" sz="2800" dirty="0" smtClean="0"/>
              <a:t>continued</a:t>
            </a:r>
            <a:endParaRPr lang="en-US" sz="2800" dirty="0"/>
          </a:p>
        </p:txBody>
      </p:sp>
      <p:pic>
        <p:nvPicPr>
          <p:cNvPr id="5" name="Picture 4"/>
          <p:cNvPicPr/>
          <p:nvPr/>
        </p:nvPicPr>
        <p:blipFill>
          <a:blip r:embed="rId2" cstate="print"/>
          <a:srcRect/>
          <a:stretch>
            <a:fillRect/>
          </a:stretch>
        </p:blipFill>
        <p:spPr bwMode="auto">
          <a:xfrm>
            <a:off x="1905000" y="1600200"/>
            <a:ext cx="6705600" cy="437197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1394994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467600" cy="1143000"/>
          </a:xfrm>
        </p:spPr>
        <p:txBody>
          <a:bodyPr/>
          <a:lstStyle/>
          <a:p>
            <a:r>
              <a:rPr lang="en-US" sz="2800" dirty="0"/>
              <a:t>IDOT D1’s Perspective</a:t>
            </a:r>
            <a:r>
              <a:rPr lang="en-US" dirty="0"/>
              <a:t/>
            </a:r>
            <a:br>
              <a:rPr lang="en-US" dirty="0"/>
            </a:br>
            <a:r>
              <a:rPr lang="en-US" dirty="0"/>
              <a:t>Entry </a:t>
            </a:r>
            <a:r>
              <a:rPr lang="en-US" dirty="0" smtClean="0"/>
              <a:t>Deflection </a:t>
            </a:r>
            <a:r>
              <a:rPr lang="en-US" sz="2800" dirty="0" smtClean="0"/>
              <a:t>continued</a:t>
            </a:r>
            <a:endParaRPr lang="en-US" sz="2800" dirty="0"/>
          </a:p>
        </p:txBody>
      </p:sp>
      <p:pic>
        <p:nvPicPr>
          <p:cNvPr id="4" name="Picture 3"/>
          <p:cNvPicPr/>
          <p:nvPr/>
        </p:nvPicPr>
        <p:blipFill>
          <a:blip r:embed="rId2" cstate="print"/>
          <a:srcRect/>
          <a:stretch>
            <a:fillRect/>
          </a:stretch>
        </p:blipFill>
        <p:spPr bwMode="auto">
          <a:xfrm>
            <a:off x="1905000" y="1447800"/>
            <a:ext cx="6705600" cy="434340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82387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Intersection Evolution</a:t>
            </a:r>
            <a:endParaRPr lang="en-US" dirty="0"/>
          </a:p>
        </p:txBody>
      </p:sp>
      <p:sp>
        <p:nvSpPr>
          <p:cNvPr id="10" name="Content Placeholder 9"/>
          <p:cNvSpPr>
            <a:spLocks noGrp="1"/>
          </p:cNvSpPr>
          <p:nvPr>
            <p:ph idx="1"/>
          </p:nvPr>
        </p:nvSpPr>
        <p:spPr>
          <a:xfrm>
            <a:off x="1752600" y="1600200"/>
            <a:ext cx="7315200" cy="5029200"/>
          </a:xfrm>
        </p:spPr>
        <p:txBody>
          <a:bodyPr/>
          <a:lstStyle/>
          <a:p>
            <a:r>
              <a:rPr lang="en-US" dirty="0" smtClean="0"/>
              <a:t>Originally </a:t>
            </a:r>
            <a:r>
              <a:rPr lang="en-US" dirty="0"/>
              <a:t>a </a:t>
            </a:r>
            <a:r>
              <a:rPr lang="en-US" dirty="0" smtClean="0"/>
              <a:t>Two-Way Stop Control</a:t>
            </a:r>
            <a:endParaRPr lang="en-US" dirty="0"/>
          </a:p>
          <a:p>
            <a:pPr lvl="1"/>
            <a:r>
              <a:rPr lang="en-US" dirty="0"/>
              <a:t>Functioned fine for a rural </a:t>
            </a:r>
            <a:r>
              <a:rPr lang="en-US" dirty="0" smtClean="0"/>
              <a:t>intersection</a:t>
            </a:r>
          </a:p>
          <a:p>
            <a:pPr lvl="1"/>
            <a:endParaRPr lang="en-US" dirty="0"/>
          </a:p>
          <a:p>
            <a:r>
              <a:rPr lang="en-US" dirty="0" smtClean="0"/>
              <a:t>Four-Way Stop Controlled Intersection</a:t>
            </a:r>
            <a:endParaRPr lang="en-US" dirty="0"/>
          </a:p>
          <a:p>
            <a:pPr lvl="1"/>
            <a:r>
              <a:rPr lang="en-US" dirty="0" smtClean="0"/>
              <a:t>Made </a:t>
            </a:r>
            <a:r>
              <a:rPr lang="en-US" dirty="0"/>
              <a:t>intersection </a:t>
            </a:r>
            <a:r>
              <a:rPr lang="en-US" dirty="0" smtClean="0"/>
              <a:t>significantly safer</a:t>
            </a:r>
            <a:endParaRPr lang="en-US" dirty="0"/>
          </a:p>
          <a:p>
            <a:pPr lvl="1"/>
            <a:r>
              <a:rPr lang="en-US" dirty="0"/>
              <a:t>Added advance signing and flashing beacon</a:t>
            </a:r>
          </a:p>
          <a:p>
            <a:pPr lvl="1"/>
            <a:endParaRPr lang="en-US" dirty="0"/>
          </a:p>
          <a:p>
            <a:endParaRPr lang="en-US" dirty="0"/>
          </a:p>
        </p:txBody>
      </p:sp>
    </p:spTree>
    <p:extLst>
      <p:ext uri="{BB962C8B-B14F-4D97-AF65-F5344CB8AC3E}">
        <p14:creationId xmlns:p14="http://schemas.microsoft.com/office/powerpoint/2010/main" val="21491738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467600" cy="1143000"/>
          </a:xfrm>
        </p:spPr>
        <p:txBody>
          <a:bodyPr/>
          <a:lstStyle/>
          <a:p>
            <a:r>
              <a:rPr lang="en-US" sz="2800" dirty="0" smtClean="0"/>
              <a:t>IDOT D1’s Perspective</a:t>
            </a:r>
            <a:r>
              <a:rPr lang="en-US" dirty="0" smtClean="0"/>
              <a:t/>
            </a:r>
            <a:br>
              <a:rPr lang="en-US" dirty="0" smtClean="0"/>
            </a:br>
            <a:r>
              <a:rPr lang="en-US" dirty="0" smtClean="0"/>
              <a:t>Possible Expandability</a:t>
            </a:r>
            <a:endParaRPr lang="en-US" dirty="0"/>
          </a:p>
        </p:txBody>
      </p:sp>
      <p:sp>
        <p:nvSpPr>
          <p:cNvPr id="3" name="Content Placeholder 2"/>
          <p:cNvSpPr>
            <a:spLocks noGrp="1"/>
          </p:cNvSpPr>
          <p:nvPr>
            <p:ph idx="1"/>
          </p:nvPr>
        </p:nvSpPr>
        <p:spPr/>
        <p:txBody>
          <a:bodyPr/>
          <a:lstStyle/>
          <a:p>
            <a:r>
              <a:rPr lang="en-US" sz="2800" dirty="0" smtClean="0"/>
              <a:t>Sensitivity Analysis</a:t>
            </a:r>
          </a:p>
          <a:p>
            <a:pPr lvl="1"/>
            <a:r>
              <a:rPr lang="en-US" sz="2400" dirty="0"/>
              <a:t>Existing Volumes To 20 Year </a:t>
            </a:r>
            <a:r>
              <a:rPr lang="en-US" sz="2400" dirty="0" smtClean="0"/>
              <a:t>Volumes</a:t>
            </a:r>
          </a:p>
          <a:p>
            <a:pPr lvl="1"/>
            <a:endParaRPr lang="en-US" sz="1200" dirty="0"/>
          </a:p>
          <a:p>
            <a:r>
              <a:rPr lang="en-US" sz="2800" dirty="0" smtClean="0"/>
              <a:t>If Poor LOS / Queues</a:t>
            </a:r>
          </a:p>
          <a:p>
            <a:pPr lvl="1"/>
            <a:r>
              <a:rPr lang="en-US" sz="2400" dirty="0"/>
              <a:t>Near Term (5-10 Years</a:t>
            </a:r>
            <a:r>
              <a:rPr lang="en-US" sz="2400" dirty="0" smtClean="0"/>
              <a:t>): </a:t>
            </a:r>
            <a:r>
              <a:rPr lang="en-US" sz="2400" dirty="0"/>
              <a:t>2-Lane RAB</a:t>
            </a:r>
          </a:p>
          <a:p>
            <a:pPr lvl="1"/>
            <a:r>
              <a:rPr lang="en-US" sz="2400" dirty="0"/>
              <a:t>Long Term (10-20 Years</a:t>
            </a:r>
            <a:r>
              <a:rPr lang="en-US" sz="2400" dirty="0" smtClean="0"/>
              <a:t>): </a:t>
            </a:r>
            <a:r>
              <a:rPr lang="en-US" sz="2400" dirty="0"/>
              <a:t>1-Lane To 2-Lane</a:t>
            </a:r>
          </a:p>
          <a:p>
            <a:pPr lvl="1"/>
            <a:r>
              <a:rPr lang="en-US" sz="2400" dirty="0"/>
              <a:t>Beyond </a:t>
            </a:r>
            <a:r>
              <a:rPr lang="en-US" sz="2400" dirty="0" smtClean="0"/>
              <a:t>20-Years: 1-Lane </a:t>
            </a:r>
            <a:r>
              <a:rPr lang="en-US" sz="2400" dirty="0"/>
              <a:t>(Consider 2-Lane</a:t>
            </a:r>
            <a:r>
              <a:rPr lang="en-US" sz="2400" dirty="0" smtClean="0"/>
              <a:t>)</a:t>
            </a:r>
          </a:p>
          <a:p>
            <a:pPr lvl="1"/>
            <a:endParaRPr lang="en-US" sz="1200" dirty="0"/>
          </a:p>
          <a:p>
            <a:r>
              <a:rPr lang="en-US" sz="2800" dirty="0" smtClean="0"/>
              <a:t>If Expansion Is Needed</a:t>
            </a:r>
          </a:p>
          <a:p>
            <a:pPr lvl="1"/>
            <a:r>
              <a:rPr lang="en-US" sz="2400" dirty="0"/>
              <a:t>Near </a:t>
            </a:r>
            <a:r>
              <a:rPr lang="en-US" sz="2400" dirty="0" smtClean="0"/>
              <a:t>Term: </a:t>
            </a:r>
            <a:r>
              <a:rPr lang="en-US" sz="2400" dirty="0"/>
              <a:t>Expand Out To In</a:t>
            </a:r>
          </a:p>
          <a:p>
            <a:pPr lvl="1"/>
            <a:r>
              <a:rPr lang="en-US" sz="2400" dirty="0"/>
              <a:t>Long </a:t>
            </a:r>
            <a:r>
              <a:rPr lang="en-US" sz="2400" dirty="0" smtClean="0"/>
              <a:t>Term: </a:t>
            </a:r>
            <a:r>
              <a:rPr lang="en-US" sz="2400" dirty="0"/>
              <a:t>Expand In To Out</a:t>
            </a:r>
          </a:p>
          <a:p>
            <a:pPr lvl="1"/>
            <a:endParaRPr lang="en-US" dirty="0"/>
          </a:p>
        </p:txBody>
      </p:sp>
    </p:spTree>
    <p:extLst>
      <p:ext uri="{BB962C8B-B14F-4D97-AF65-F5344CB8AC3E}">
        <p14:creationId xmlns:p14="http://schemas.microsoft.com/office/powerpoint/2010/main" val="32299915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467600" cy="1143000"/>
          </a:xfrm>
        </p:spPr>
        <p:txBody>
          <a:bodyPr/>
          <a:lstStyle/>
          <a:p>
            <a:r>
              <a:rPr lang="en-US" sz="2800" dirty="0" smtClean="0"/>
              <a:t>IDOT D1’s </a:t>
            </a:r>
            <a:r>
              <a:rPr lang="en-US" sz="2800" dirty="0"/>
              <a:t>Perspective</a:t>
            </a:r>
            <a:r>
              <a:rPr lang="en-US" dirty="0"/>
              <a:t/>
            </a:r>
            <a:br>
              <a:rPr lang="en-US" dirty="0"/>
            </a:br>
            <a:r>
              <a:rPr lang="en-US" sz="3500" dirty="0"/>
              <a:t>Possible </a:t>
            </a:r>
            <a:r>
              <a:rPr lang="en-US" sz="3500" dirty="0" smtClean="0"/>
              <a:t>Expandability – Out to In</a:t>
            </a:r>
            <a:endParaRPr lang="en-US" sz="3500" dirty="0"/>
          </a:p>
        </p:txBody>
      </p:sp>
      <p:pic>
        <p:nvPicPr>
          <p:cNvPr id="4" name="Picture 3"/>
          <p:cNvPicPr/>
          <p:nvPr/>
        </p:nvPicPr>
        <p:blipFill>
          <a:blip r:embed="rId2" cstate="print"/>
          <a:srcRect l="12802" t="27738" r="61834" b="16107"/>
          <a:stretch>
            <a:fillRect/>
          </a:stretch>
        </p:blipFill>
        <p:spPr bwMode="auto">
          <a:xfrm>
            <a:off x="1981200" y="1524000"/>
            <a:ext cx="6781800" cy="4343400"/>
          </a:xfrm>
          <a:prstGeom prst="rect">
            <a:avLst/>
          </a:prstGeom>
          <a:noFill/>
          <a:ln w="9525">
            <a:noFill/>
            <a:miter lim="800000"/>
            <a:headEnd/>
            <a:tailEnd/>
          </a:ln>
        </p:spPr>
      </p:pic>
    </p:spTree>
    <p:extLst>
      <p:ext uri="{BB962C8B-B14F-4D97-AF65-F5344CB8AC3E}">
        <p14:creationId xmlns:p14="http://schemas.microsoft.com/office/powerpoint/2010/main" val="6623420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467600" cy="1143000"/>
          </a:xfrm>
        </p:spPr>
        <p:txBody>
          <a:bodyPr/>
          <a:lstStyle/>
          <a:p>
            <a:r>
              <a:rPr lang="en-US" sz="2800" dirty="0" smtClean="0"/>
              <a:t>IDOT D1’s Perspective</a:t>
            </a:r>
            <a:r>
              <a:rPr lang="en-US" dirty="0" smtClean="0"/>
              <a:t/>
            </a:r>
            <a:br>
              <a:rPr lang="en-US" dirty="0" smtClean="0"/>
            </a:br>
            <a:r>
              <a:rPr lang="en-US" sz="3500" dirty="0"/>
              <a:t>Possible </a:t>
            </a:r>
            <a:r>
              <a:rPr lang="en-US" sz="3500" dirty="0" smtClean="0"/>
              <a:t>Expandability – Out to In</a:t>
            </a:r>
            <a:endParaRPr lang="en-US" sz="3500" dirty="0"/>
          </a:p>
        </p:txBody>
      </p:sp>
      <p:pic>
        <p:nvPicPr>
          <p:cNvPr id="5" name="Picture 4"/>
          <p:cNvPicPr/>
          <p:nvPr/>
        </p:nvPicPr>
        <p:blipFill>
          <a:blip r:embed="rId2" cstate="print"/>
          <a:srcRect l="12595" t="21823" r="61499" b="22818"/>
          <a:stretch>
            <a:fillRect/>
          </a:stretch>
        </p:blipFill>
        <p:spPr bwMode="auto">
          <a:xfrm>
            <a:off x="1905000" y="1447800"/>
            <a:ext cx="6781800" cy="4343400"/>
          </a:xfrm>
          <a:prstGeom prst="rect">
            <a:avLst/>
          </a:prstGeom>
          <a:noFill/>
          <a:ln w="9525">
            <a:noFill/>
            <a:miter lim="800000"/>
            <a:headEnd/>
            <a:tailEnd/>
          </a:ln>
        </p:spPr>
      </p:pic>
    </p:spTree>
    <p:extLst>
      <p:ext uri="{BB962C8B-B14F-4D97-AF65-F5344CB8AC3E}">
        <p14:creationId xmlns:p14="http://schemas.microsoft.com/office/powerpoint/2010/main" val="16410780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467600" cy="1143000"/>
          </a:xfrm>
        </p:spPr>
        <p:txBody>
          <a:bodyPr/>
          <a:lstStyle/>
          <a:p>
            <a:r>
              <a:rPr lang="en-US" sz="2800" dirty="0" smtClean="0"/>
              <a:t>IDOT D1’s Perspective</a:t>
            </a:r>
            <a:r>
              <a:rPr lang="en-US" dirty="0" smtClean="0"/>
              <a:t/>
            </a:r>
            <a:br>
              <a:rPr lang="en-US" dirty="0" smtClean="0"/>
            </a:br>
            <a:r>
              <a:rPr lang="en-US" sz="3500" dirty="0"/>
              <a:t>Possible </a:t>
            </a:r>
            <a:r>
              <a:rPr lang="en-US" sz="3500" dirty="0" smtClean="0"/>
              <a:t>Expandability – In to Out</a:t>
            </a:r>
            <a:endParaRPr lang="en-US" sz="3500" dirty="0"/>
          </a:p>
        </p:txBody>
      </p:sp>
      <p:pic>
        <p:nvPicPr>
          <p:cNvPr id="6" name="Picture 2"/>
          <p:cNvPicPr>
            <a:picLocks noChangeAspect="1" noChangeArrowheads="1"/>
          </p:cNvPicPr>
          <p:nvPr/>
        </p:nvPicPr>
        <p:blipFill>
          <a:blip r:embed="rId2" cstate="print"/>
          <a:srcRect l="15238" t="15050" r="13810" b="7327"/>
          <a:stretch>
            <a:fillRect/>
          </a:stretch>
        </p:blipFill>
        <p:spPr bwMode="auto">
          <a:xfrm>
            <a:off x="1913890" y="1524000"/>
            <a:ext cx="6781800" cy="4343400"/>
          </a:xfrm>
          <a:prstGeom prst="rect">
            <a:avLst/>
          </a:prstGeom>
          <a:noFill/>
          <a:ln w="9525">
            <a:noFill/>
            <a:miter lim="800000"/>
            <a:headEnd/>
            <a:tailEnd/>
          </a:ln>
        </p:spPr>
      </p:pic>
      <p:sp>
        <p:nvSpPr>
          <p:cNvPr id="7" name="Freeform 6"/>
          <p:cNvSpPr/>
          <p:nvPr/>
        </p:nvSpPr>
        <p:spPr bwMode="auto">
          <a:xfrm>
            <a:off x="1913890" y="4095750"/>
            <a:ext cx="3816350" cy="800100"/>
          </a:xfrm>
          <a:custGeom>
            <a:avLst/>
            <a:gdLst>
              <a:gd name="connsiteX0" fmla="*/ 3708400 w 3708400"/>
              <a:gd name="connsiteY0" fmla="*/ 800100 h 800100"/>
              <a:gd name="connsiteX1" fmla="*/ 3441700 w 3708400"/>
              <a:gd name="connsiteY1" fmla="*/ 527050 h 800100"/>
              <a:gd name="connsiteX2" fmla="*/ 3168650 w 3708400"/>
              <a:gd name="connsiteY2" fmla="*/ 317500 h 800100"/>
              <a:gd name="connsiteX3" fmla="*/ 2965450 w 3708400"/>
              <a:gd name="connsiteY3" fmla="*/ 184150 h 800100"/>
              <a:gd name="connsiteX4" fmla="*/ 2794000 w 3708400"/>
              <a:gd name="connsiteY4" fmla="*/ 88900 h 800100"/>
              <a:gd name="connsiteX5" fmla="*/ 2616200 w 3708400"/>
              <a:gd name="connsiteY5" fmla="*/ 19050 h 800100"/>
              <a:gd name="connsiteX6" fmla="*/ 2273300 w 3708400"/>
              <a:gd name="connsiteY6" fmla="*/ 0 h 800100"/>
              <a:gd name="connsiteX7" fmla="*/ 2076450 w 3708400"/>
              <a:gd name="connsiteY7" fmla="*/ 63500 h 800100"/>
              <a:gd name="connsiteX8" fmla="*/ 1917700 w 3708400"/>
              <a:gd name="connsiteY8" fmla="*/ 107950 h 800100"/>
              <a:gd name="connsiteX9" fmla="*/ 1625600 w 3708400"/>
              <a:gd name="connsiteY9" fmla="*/ 222250 h 800100"/>
              <a:gd name="connsiteX10" fmla="*/ 1314450 w 3708400"/>
              <a:gd name="connsiteY10" fmla="*/ 298450 h 800100"/>
              <a:gd name="connsiteX11" fmla="*/ 971550 w 3708400"/>
              <a:gd name="connsiteY11" fmla="*/ 336550 h 800100"/>
              <a:gd name="connsiteX12" fmla="*/ 0 w 3708400"/>
              <a:gd name="connsiteY12" fmla="*/ 444500 h 800100"/>
              <a:gd name="connsiteX13" fmla="*/ 0 w 3708400"/>
              <a:gd name="connsiteY13" fmla="*/ 673100 h 800100"/>
              <a:gd name="connsiteX14" fmla="*/ 1136650 w 3708400"/>
              <a:gd name="connsiteY14" fmla="*/ 495300 h 800100"/>
              <a:gd name="connsiteX15" fmla="*/ 1282700 w 3708400"/>
              <a:gd name="connsiteY15" fmla="*/ 482600 h 800100"/>
              <a:gd name="connsiteX16" fmla="*/ 1612900 w 3708400"/>
              <a:gd name="connsiteY16" fmla="*/ 393700 h 800100"/>
              <a:gd name="connsiteX17" fmla="*/ 1816100 w 3708400"/>
              <a:gd name="connsiteY17" fmla="*/ 323850 h 800100"/>
              <a:gd name="connsiteX18" fmla="*/ 2120900 w 3708400"/>
              <a:gd name="connsiteY18" fmla="*/ 190500 h 800100"/>
              <a:gd name="connsiteX19" fmla="*/ 2266950 w 3708400"/>
              <a:gd name="connsiteY19" fmla="*/ 133350 h 800100"/>
              <a:gd name="connsiteX20" fmla="*/ 2470150 w 3708400"/>
              <a:gd name="connsiteY20" fmla="*/ 127000 h 800100"/>
              <a:gd name="connsiteX21" fmla="*/ 2584450 w 3708400"/>
              <a:gd name="connsiteY21" fmla="*/ 165100 h 800100"/>
              <a:gd name="connsiteX22" fmla="*/ 2711450 w 3708400"/>
              <a:gd name="connsiteY22" fmla="*/ 203200 h 800100"/>
              <a:gd name="connsiteX23" fmla="*/ 2870200 w 3708400"/>
              <a:gd name="connsiteY23" fmla="*/ 273050 h 800100"/>
              <a:gd name="connsiteX24" fmla="*/ 3048000 w 3708400"/>
              <a:gd name="connsiteY24" fmla="*/ 355600 h 800100"/>
              <a:gd name="connsiteX25" fmla="*/ 3194050 w 3708400"/>
              <a:gd name="connsiteY25" fmla="*/ 438150 h 800100"/>
              <a:gd name="connsiteX26" fmla="*/ 3302000 w 3708400"/>
              <a:gd name="connsiteY26" fmla="*/ 514350 h 800100"/>
              <a:gd name="connsiteX27" fmla="*/ 3657600 w 3708400"/>
              <a:gd name="connsiteY27" fmla="*/ 787400 h 800100"/>
              <a:gd name="connsiteX28" fmla="*/ 3708400 w 3708400"/>
              <a:gd name="connsiteY28" fmla="*/ 800100 h 800100"/>
              <a:gd name="connsiteX0" fmla="*/ 3816350 w 3816350"/>
              <a:gd name="connsiteY0" fmla="*/ 800100 h 800100"/>
              <a:gd name="connsiteX1" fmla="*/ 3549650 w 3816350"/>
              <a:gd name="connsiteY1" fmla="*/ 527050 h 800100"/>
              <a:gd name="connsiteX2" fmla="*/ 3276600 w 3816350"/>
              <a:gd name="connsiteY2" fmla="*/ 317500 h 800100"/>
              <a:gd name="connsiteX3" fmla="*/ 3073400 w 3816350"/>
              <a:gd name="connsiteY3" fmla="*/ 184150 h 800100"/>
              <a:gd name="connsiteX4" fmla="*/ 2901950 w 3816350"/>
              <a:gd name="connsiteY4" fmla="*/ 88900 h 800100"/>
              <a:gd name="connsiteX5" fmla="*/ 2724150 w 3816350"/>
              <a:gd name="connsiteY5" fmla="*/ 19050 h 800100"/>
              <a:gd name="connsiteX6" fmla="*/ 2381250 w 3816350"/>
              <a:gd name="connsiteY6" fmla="*/ 0 h 800100"/>
              <a:gd name="connsiteX7" fmla="*/ 2184400 w 3816350"/>
              <a:gd name="connsiteY7" fmla="*/ 63500 h 800100"/>
              <a:gd name="connsiteX8" fmla="*/ 2025650 w 3816350"/>
              <a:gd name="connsiteY8" fmla="*/ 107950 h 800100"/>
              <a:gd name="connsiteX9" fmla="*/ 1733550 w 3816350"/>
              <a:gd name="connsiteY9" fmla="*/ 222250 h 800100"/>
              <a:gd name="connsiteX10" fmla="*/ 1422400 w 3816350"/>
              <a:gd name="connsiteY10" fmla="*/ 298450 h 800100"/>
              <a:gd name="connsiteX11" fmla="*/ 1079500 w 3816350"/>
              <a:gd name="connsiteY11" fmla="*/ 336550 h 800100"/>
              <a:gd name="connsiteX12" fmla="*/ 0 w 3816350"/>
              <a:gd name="connsiteY12" fmla="*/ 400050 h 800100"/>
              <a:gd name="connsiteX13" fmla="*/ 107950 w 3816350"/>
              <a:gd name="connsiteY13" fmla="*/ 673100 h 800100"/>
              <a:gd name="connsiteX14" fmla="*/ 1244600 w 3816350"/>
              <a:gd name="connsiteY14" fmla="*/ 495300 h 800100"/>
              <a:gd name="connsiteX15" fmla="*/ 1390650 w 3816350"/>
              <a:gd name="connsiteY15" fmla="*/ 482600 h 800100"/>
              <a:gd name="connsiteX16" fmla="*/ 1720850 w 3816350"/>
              <a:gd name="connsiteY16" fmla="*/ 393700 h 800100"/>
              <a:gd name="connsiteX17" fmla="*/ 1924050 w 3816350"/>
              <a:gd name="connsiteY17" fmla="*/ 323850 h 800100"/>
              <a:gd name="connsiteX18" fmla="*/ 2228850 w 3816350"/>
              <a:gd name="connsiteY18" fmla="*/ 190500 h 800100"/>
              <a:gd name="connsiteX19" fmla="*/ 2374900 w 3816350"/>
              <a:gd name="connsiteY19" fmla="*/ 133350 h 800100"/>
              <a:gd name="connsiteX20" fmla="*/ 2578100 w 3816350"/>
              <a:gd name="connsiteY20" fmla="*/ 127000 h 800100"/>
              <a:gd name="connsiteX21" fmla="*/ 2692400 w 3816350"/>
              <a:gd name="connsiteY21" fmla="*/ 165100 h 800100"/>
              <a:gd name="connsiteX22" fmla="*/ 2819400 w 3816350"/>
              <a:gd name="connsiteY22" fmla="*/ 203200 h 800100"/>
              <a:gd name="connsiteX23" fmla="*/ 2978150 w 3816350"/>
              <a:gd name="connsiteY23" fmla="*/ 273050 h 800100"/>
              <a:gd name="connsiteX24" fmla="*/ 3155950 w 3816350"/>
              <a:gd name="connsiteY24" fmla="*/ 355600 h 800100"/>
              <a:gd name="connsiteX25" fmla="*/ 3302000 w 3816350"/>
              <a:gd name="connsiteY25" fmla="*/ 438150 h 800100"/>
              <a:gd name="connsiteX26" fmla="*/ 3409950 w 3816350"/>
              <a:gd name="connsiteY26" fmla="*/ 514350 h 800100"/>
              <a:gd name="connsiteX27" fmla="*/ 3765550 w 3816350"/>
              <a:gd name="connsiteY27" fmla="*/ 787400 h 800100"/>
              <a:gd name="connsiteX28" fmla="*/ 3816350 w 3816350"/>
              <a:gd name="connsiteY28" fmla="*/ 800100 h 800100"/>
              <a:gd name="connsiteX0" fmla="*/ 3816350 w 3816350"/>
              <a:gd name="connsiteY0" fmla="*/ 800100 h 800100"/>
              <a:gd name="connsiteX1" fmla="*/ 3549650 w 3816350"/>
              <a:gd name="connsiteY1" fmla="*/ 527050 h 800100"/>
              <a:gd name="connsiteX2" fmla="*/ 3276600 w 3816350"/>
              <a:gd name="connsiteY2" fmla="*/ 317500 h 800100"/>
              <a:gd name="connsiteX3" fmla="*/ 3073400 w 3816350"/>
              <a:gd name="connsiteY3" fmla="*/ 184150 h 800100"/>
              <a:gd name="connsiteX4" fmla="*/ 2901950 w 3816350"/>
              <a:gd name="connsiteY4" fmla="*/ 88900 h 800100"/>
              <a:gd name="connsiteX5" fmla="*/ 2724150 w 3816350"/>
              <a:gd name="connsiteY5" fmla="*/ 19050 h 800100"/>
              <a:gd name="connsiteX6" fmla="*/ 2381250 w 3816350"/>
              <a:gd name="connsiteY6" fmla="*/ 0 h 800100"/>
              <a:gd name="connsiteX7" fmla="*/ 2184400 w 3816350"/>
              <a:gd name="connsiteY7" fmla="*/ 63500 h 800100"/>
              <a:gd name="connsiteX8" fmla="*/ 2025650 w 3816350"/>
              <a:gd name="connsiteY8" fmla="*/ 107950 h 800100"/>
              <a:gd name="connsiteX9" fmla="*/ 1733550 w 3816350"/>
              <a:gd name="connsiteY9" fmla="*/ 222250 h 800100"/>
              <a:gd name="connsiteX10" fmla="*/ 1422400 w 3816350"/>
              <a:gd name="connsiteY10" fmla="*/ 298450 h 800100"/>
              <a:gd name="connsiteX11" fmla="*/ 1079500 w 3816350"/>
              <a:gd name="connsiteY11" fmla="*/ 336550 h 800100"/>
              <a:gd name="connsiteX12" fmla="*/ 0 w 3816350"/>
              <a:gd name="connsiteY12" fmla="*/ 400050 h 800100"/>
              <a:gd name="connsiteX13" fmla="*/ 0 w 3816350"/>
              <a:gd name="connsiteY13" fmla="*/ 628650 h 800100"/>
              <a:gd name="connsiteX14" fmla="*/ 1244600 w 3816350"/>
              <a:gd name="connsiteY14" fmla="*/ 495300 h 800100"/>
              <a:gd name="connsiteX15" fmla="*/ 1390650 w 3816350"/>
              <a:gd name="connsiteY15" fmla="*/ 482600 h 800100"/>
              <a:gd name="connsiteX16" fmla="*/ 1720850 w 3816350"/>
              <a:gd name="connsiteY16" fmla="*/ 393700 h 800100"/>
              <a:gd name="connsiteX17" fmla="*/ 1924050 w 3816350"/>
              <a:gd name="connsiteY17" fmla="*/ 323850 h 800100"/>
              <a:gd name="connsiteX18" fmla="*/ 2228850 w 3816350"/>
              <a:gd name="connsiteY18" fmla="*/ 190500 h 800100"/>
              <a:gd name="connsiteX19" fmla="*/ 2374900 w 3816350"/>
              <a:gd name="connsiteY19" fmla="*/ 133350 h 800100"/>
              <a:gd name="connsiteX20" fmla="*/ 2578100 w 3816350"/>
              <a:gd name="connsiteY20" fmla="*/ 127000 h 800100"/>
              <a:gd name="connsiteX21" fmla="*/ 2692400 w 3816350"/>
              <a:gd name="connsiteY21" fmla="*/ 165100 h 800100"/>
              <a:gd name="connsiteX22" fmla="*/ 2819400 w 3816350"/>
              <a:gd name="connsiteY22" fmla="*/ 203200 h 800100"/>
              <a:gd name="connsiteX23" fmla="*/ 2978150 w 3816350"/>
              <a:gd name="connsiteY23" fmla="*/ 273050 h 800100"/>
              <a:gd name="connsiteX24" fmla="*/ 3155950 w 3816350"/>
              <a:gd name="connsiteY24" fmla="*/ 355600 h 800100"/>
              <a:gd name="connsiteX25" fmla="*/ 3302000 w 3816350"/>
              <a:gd name="connsiteY25" fmla="*/ 438150 h 800100"/>
              <a:gd name="connsiteX26" fmla="*/ 3409950 w 3816350"/>
              <a:gd name="connsiteY26" fmla="*/ 514350 h 800100"/>
              <a:gd name="connsiteX27" fmla="*/ 3765550 w 3816350"/>
              <a:gd name="connsiteY27" fmla="*/ 787400 h 800100"/>
              <a:gd name="connsiteX28" fmla="*/ 3816350 w 3816350"/>
              <a:gd name="connsiteY28" fmla="*/ 800100 h 800100"/>
              <a:gd name="connsiteX0" fmla="*/ 3816350 w 3816350"/>
              <a:gd name="connsiteY0" fmla="*/ 800100 h 800100"/>
              <a:gd name="connsiteX1" fmla="*/ 3549650 w 3816350"/>
              <a:gd name="connsiteY1" fmla="*/ 527050 h 800100"/>
              <a:gd name="connsiteX2" fmla="*/ 3276600 w 3816350"/>
              <a:gd name="connsiteY2" fmla="*/ 317500 h 800100"/>
              <a:gd name="connsiteX3" fmla="*/ 3073400 w 3816350"/>
              <a:gd name="connsiteY3" fmla="*/ 184150 h 800100"/>
              <a:gd name="connsiteX4" fmla="*/ 2901950 w 3816350"/>
              <a:gd name="connsiteY4" fmla="*/ 88900 h 800100"/>
              <a:gd name="connsiteX5" fmla="*/ 2724150 w 3816350"/>
              <a:gd name="connsiteY5" fmla="*/ 19050 h 800100"/>
              <a:gd name="connsiteX6" fmla="*/ 2381250 w 3816350"/>
              <a:gd name="connsiteY6" fmla="*/ 0 h 800100"/>
              <a:gd name="connsiteX7" fmla="*/ 2184400 w 3816350"/>
              <a:gd name="connsiteY7" fmla="*/ 63500 h 800100"/>
              <a:gd name="connsiteX8" fmla="*/ 2025650 w 3816350"/>
              <a:gd name="connsiteY8" fmla="*/ 107950 h 800100"/>
              <a:gd name="connsiteX9" fmla="*/ 1733550 w 3816350"/>
              <a:gd name="connsiteY9" fmla="*/ 222250 h 800100"/>
              <a:gd name="connsiteX10" fmla="*/ 1422400 w 3816350"/>
              <a:gd name="connsiteY10" fmla="*/ 298450 h 800100"/>
              <a:gd name="connsiteX11" fmla="*/ 1079500 w 3816350"/>
              <a:gd name="connsiteY11" fmla="*/ 336550 h 800100"/>
              <a:gd name="connsiteX12" fmla="*/ 0 w 3816350"/>
              <a:gd name="connsiteY12" fmla="*/ 400050 h 800100"/>
              <a:gd name="connsiteX13" fmla="*/ 0 w 3816350"/>
              <a:gd name="connsiteY13" fmla="*/ 704850 h 800100"/>
              <a:gd name="connsiteX14" fmla="*/ 1244600 w 3816350"/>
              <a:gd name="connsiteY14" fmla="*/ 495300 h 800100"/>
              <a:gd name="connsiteX15" fmla="*/ 1390650 w 3816350"/>
              <a:gd name="connsiteY15" fmla="*/ 482600 h 800100"/>
              <a:gd name="connsiteX16" fmla="*/ 1720850 w 3816350"/>
              <a:gd name="connsiteY16" fmla="*/ 393700 h 800100"/>
              <a:gd name="connsiteX17" fmla="*/ 1924050 w 3816350"/>
              <a:gd name="connsiteY17" fmla="*/ 323850 h 800100"/>
              <a:gd name="connsiteX18" fmla="*/ 2228850 w 3816350"/>
              <a:gd name="connsiteY18" fmla="*/ 190500 h 800100"/>
              <a:gd name="connsiteX19" fmla="*/ 2374900 w 3816350"/>
              <a:gd name="connsiteY19" fmla="*/ 133350 h 800100"/>
              <a:gd name="connsiteX20" fmla="*/ 2578100 w 3816350"/>
              <a:gd name="connsiteY20" fmla="*/ 127000 h 800100"/>
              <a:gd name="connsiteX21" fmla="*/ 2692400 w 3816350"/>
              <a:gd name="connsiteY21" fmla="*/ 165100 h 800100"/>
              <a:gd name="connsiteX22" fmla="*/ 2819400 w 3816350"/>
              <a:gd name="connsiteY22" fmla="*/ 203200 h 800100"/>
              <a:gd name="connsiteX23" fmla="*/ 2978150 w 3816350"/>
              <a:gd name="connsiteY23" fmla="*/ 273050 h 800100"/>
              <a:gd name="connsiteX24" fmla="*/ 3155950 w 3816350"/>
              <a:gd name="connsiteY24" fmla="*/ 355600 h 800100"/>
              <a:gd name="connsiteX25" fmla="*/ 3302000 w 3816350"/>
              <a:gd name="connsiteY25" fmla="*/ 438150 h 800100"/>
              <a:gd name="connsiteX26" fmla="*/ 3409950 w 3816350"/>
              <a:gd name="connsiteY26" fmla="*/ 514350 h 800100"/>
              <a:gd name="connsiteX27" fmla="*/ 3765550 w 3816350"/>
              <a:gd name="connsiteY27" fmla="*/ 787400 h 800100"/>
              <a:gd name="connsiteX28" fmla="*/ 3816350 w 3816350"/>
              <a:gd name="connsiteY28" fmla="*/ 80010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16350" h="800100">
                <a:moveTo>
                  <a:pt x="3816350" y="800100"/>
                </a:moveTo>
                <a:lnTo>
                  <a:pt x="3549650" y="527050"/>
                </a:lnTo>
                <a:lnTo>
                  <a:pt x="3276600" y="317500"/>
                </a:lnTo>
                <a:lnTo>
                  <a:pt x="3073400" y="184150"/>
                </a:lnTo>
                <a:lnTo>
                  <a:pt x="2901950" y="88900"/>
                </a:lnTo>
                <a:lnTo>
                  <a:pt x="2724150" y="19050"/>
                </a:lnTo>
                <a:lnTo>
                  <a:pt x="2381250" y="0"/>
                </a:lnTo>
                <a:lnTo>
                  <a:pt x="2184400" y="63500"/>
                </a:lnTo>
                <a:lnTo>
                  <a:pt x="2025650" y="107950"/>
                </a:lnTo>
                <a:lnTo>
                  <a:pt x="1733550" y="222250"/>
                </a:lnTo>
                <a:lnTo>
                  <a:pt x="1422400" y="298450"/>
                </a:lnTo>
                <a:lnTo>
                  <a:pt x="1079500" y="336550"/>
                </a:lnTo>
                <a:lnTo>
                  <a:pt x="0" y="400050"/>
                </a:lnTo>
                <a:lnTo>
                  <a:pt x="0" y="704850"/>
                </a:lnTo>
                <a:lnTo>
                  <a:pt x="1244600" y="495300"/>
                </a:lnTo>
                <a:lnTo>
                  <a:pt x="1390650" y="482600"/>
                </a:lnTo>
                <a:lnTo>
                  <a:pt x="1720850" y="393700"/>
                </a:lnTo>
                <a:lnTo>
                  <a:pt x="1924050" y="323850"/>
                </a:lnTo>
                <a:lnTo>
                  <a:pt x="2228850" y="190500"/>
                </a:lnTo>
                <a:lnTo>
                  <a:pt x="2374900" y="133350"/>
                </a:lnTo>
                <a:lnTo>
                  <a:pt x="2578100" y="127000"/>
                </a:lnTo>
                <a:lnTo>
                  <a:pt x="2692400" y="165100"/>
                </a:lnTo>
                <a:lnTo>
                  <a:pt x="2819400" y="203200"/>
                </a:lnTo>
                <a:lnTo>
                  <a:pt x="2978150" y="273050"/>
                </a:lnTo>
                <a:lnTo>
                  <a:pt x="3155950" y="355600"/>
                </a:lnTo>
                <a:lnTo>
                  <a:pt x="3302000" y="438150"/>
                </a:lnTo>
                <a:lnTo>
                  <a:pt x="3409950" y="514350"/>
                </a:lnTo>
                <a:lnTo>
                  <a:pt x="3765550" y="787400"/>
                </a:lnTo>
                <a:lnTo>
                  <a:pt x="3816350" y="800100"/>
                </a:lnTo>
                <a:close/>
              </a:path>
            </a:pathLst>
          </a:custGeom>
          <a:solidFill>
            <a:srgbClr val="FF3300">
              <a:alpha val="20000"/>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8" name="Freeform 7"/>
          <p:cNvSpPr/>
          <p:nvPr/>
        </p:nvSpPr>
        <p:spPr bwMode="auto">
          <a:xfrm>
            <a:off x="6009640" y="3054350"/>
            <a:ext cx="2692400" cy="1365250"/>
          </a:xfrm>
          <a:custGeom>
            <a:avLst/>
            <a:gdLst>
              <a:gd name="connsiteX0" fmla="*/ 0 w 2692400"/>
              <a:gd name="connsiteY0" fmla="*/ 1365250 h 1365250"/>
              <a:gd name="connsiteX1" fmla="*/ 6350 w 2692400"/>
              <a:gd name="connsiteY1" fmla="*/ 1225550 h 1365250"/>
              <a:gd name="connsiteX2" fmla="*/ 6350 w 2692400"/>
              <a:gd name="connsiteY2" fmla="*/ 1066800 h 1365250"/>
              <a:gd name="connsiteX3" fmla="*/ 57150 w 2692400"/>
              <a:gd name="connsiteY3" fmla="*/ 977900 h 1365250"/>
              <a:gd name="connsiteX4" fmla="*/ 133350 w 2692400"/>
              <a:gd name="connsiteY4" fmla="*/ 863600 h 1365250"/>
              <a:gd name="connsiteX5" fmla="*/ 203200 w 2692400"/>
              <a:gd name="connsiteY5" fmla="*/ 762000 h 1365250"/>
              <a:gd name="connsiteX6" fmla="*/ 298450 w 2692400"/>
              <a:gd name="connsiteY6" fmla="*/ 679450 h 1365250"/>
              <a:gd name="connsiteX7" fmla="*/ 476250 w 2692400"/>
              <a:gd name="connsiteY7" fmla="*/ 565150 h 1365250"/>
              <a:gd name="connsiteX8" fmla="*/ 730250 w 2692400"/>
              <a:gd name="connsiteY8" fmla="*/ 457200 h 1365250"/>
              <a:gd name="connsiteX9" fmla="*/ 1162050 w 2692400"/>
              <a:gd name="connsiteY9" fmla="*/ 330200 h 1365250"/>
              <a:gd name="connsiteX10" fmla="*/ 1549400 w 2692400"/>
              <a:gd name="connsiteY10" fmla="*/ 247650 h 1365250"/>
              <a:gd name="connsiteX11" fmla="*/ 2692400 w 2692400"/>
              <a:gd name="connsiteY11" fmla="*/ 0 h 1365250"/>
              <a:gd name="connsiteX12" fmla="*/ 2673350 w 2692400"/>
              <a:gd name="connsiteY12" fmla="*/ 234950 h 1365250"/>
              <a:gd name="connsiteX13" fmla="*/ 1333500 w 2692400"/>
              <a:gd name="connsiteY13" fmla="*/ 514350 h 1365250"/>
              <a:gd name="connsiteX14" fmla="*/ 1295400 w 2692400"/>
              <a:gd name="connsiteY14" fmla="*/ 469900 h 1365250"/>
              <a:gd name="connsiteX15" fmla="*/ 1238250 w 2692400"/>
              <a:gd name="connsiteY15" fmla="*/ 438150 h 1365250"/>
              <a:gd name="connsiteX16" fmla="*/ 1066800 w 2692400"/>
              <a:gd name="connsiteY16" fmla="*/ 488950 h 1365250"/>
              <a:gd name="connsiteX17" fmla="*/ 774700 w 2692400"/>
              <a:gd name="connsiteY17" fmla="*/ 584200 h 1365250"/>
              <a:gd name="connsiteX18" fmla="*/ 660400 w 2692400"/>
              <a:gd name="connsiteY18" fmla="*/ 615950 h 1365250"/>
              <a:gd name="connsiteX19" fmla="*/ 558800 w 2692400"/>
              <a:gd name="connsiteY19" fmla="*/ 679450 h 1365250"/>
              <a:gd name="connsiteX20" fmla="*/ 400050 w 2692400"/>
              <a:gd name="connsiteY20" fmla="*/ 781050 h 1365250"/>
              <a:gd name="connsiteX21" fmla="*/ 247650 w 2692400"/>
              <a:gd name="connsiteY21" fmla="*/ 914400 h 1365250"/>
              <a:gd name="connsiteX22" fmla="*/ 114300 w 2692400"/>
              <a:gd name="connsiteY22" fmla="*/ 1092200 h 1365250"/>
              <a:gd name="connsiteX23" fmla="*/ 57150 w 2692400"/>
              <a:gd name="connsiteY23" fmla="*/ 1212850 h 1365250"/>
              <a:gd name="connsiteX24" fmla="*/ 0 w 2692400"/>
              <a:gd name="connsiteY24" fmla="*/ 1365250 h 136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92400" h="1365250">
                <a:moveTo>
                  <a:pt x="0" y="1365250"/>
                </a:moveTo>
                <a:lnTo>
                  <a:pt x="6350" y="1225550"/>
                </a:lnTo>
                <a:lnTo>
                  <a:pt x="6350" y="1066800"/>
                </a:lnTo>
                <a:lnTo>
                  <a:pt x="57150" y="977900"/>
                </a:lnTo>
                <a:lnTo>
                  <a:pt x="133350" y="863600"/>
                </a:lnTo>
                <a:lnTo>
                  <a:pt x="203200" y="762000"/>
                </a:lnTo>
                <a:lnTo>
                  <a:pt x="298450" y="679450"/>
                </a:lnTo>
                <a:lnTo>
                  <a:pt x="476250" y="565150"/>
                </a:lnTo>
                <a:lnTo>
                  <a:pt x="730250" y="457200"/>
                </a:lnTo>
                <a:lnTo>
                  <a:pt x="1162050" y="330200"/>
                </a:lnTo>
                <a:lnTo>
                  <a:pt x="1549400" y="247650"/>
                </a:lnTo>
                <a:lnTo>
                  <a:pt x="2692400" y="0"/>
                </a:lnTo>
                <a:lnTo>
                  <a:pt x="2673350" y="234950"/>
                </a:lnTo>
                <a:lnTo>
                  <a:pt x="1333500" y="514350"/>
                </a:lnTo>
                <a:lnTo>
                  <a:pt x="1295400" y="469900"/>
                </a:lnTo>
                <a:lnTo>
                  <a:pt x="1238250" y="438150"/>
                </a:lnTo>
                <a:lnTo>
                  <a:pt x="1066800" y="488950"/>
                </a:lnTo>
                <a:lnTo>
                  <a:pt x="774700" y="584200"/>
                </a:lnTo>
                <a:lnTo>
                  <a:pt x="660400" y="615950"/>
                </a:lnTo>
                <a:lnTo>
                  <a:pt x="558800" y="679450"/>
                </a:lnTo>
                <a:lnTo>
                  <a:pt x="400050" y="781050"/>
                </a:lnTo>
                <a:lnTo>
                  <a:pt x="247650" y="914400"/>
                </a:lnTo>
                <a:lnTo>
                  <a:pt x="114300" y="1092200"/>
                </a:lnTo>
                <a:lnTo>
                  <a:pt x="57150" y="1212850"/>
                </a:lnTo>
                <a:lnTo>
                  <a:pt x="0" y="1365250"/>
                </a:lnTo>
                <a:close/>
              </a:path>
            </a:pathLst>
          </a:custGeom>
          <a:solidFill>
            <a:srgbClr val="FF3300">
              <a:alpha val="20000"/>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9" name="Freeform 8"/>
          <p:cNvSpPr/>
          <p:nvPr/>
        </p:nvSpPr>
        <p:spPr bwMode="auto">
          <a:xfrm>
            <a:off x="4930140" y="2235200"/>
            <a:ext cx="3746500" cy="927100"/>
          </a:xfrm>
          <a:custGeom>
            <a:avLst/>
            <a:gdLst>
              <a:gd name="connsiteX0" fmla="*/ 0 w 3746500"/>
              <a:gd name="connsiteY0" fmla="*/ 31750 h 927100"/>
              <a:gd name="connsiteX1" fmla="*/ 254000 w 3746500"/>
              <a:gd name="connsiteY1" fmla="*/ 285750 h 927100"/>
              <a:gd name="connsiteX2" fmla="*/ 374650 w 3746500"/>
              <a:gd name="connsiteY2" fmla="*/ 406400 h 927100"/>
              <a:gd name="connsiteX3" fmla="*/ 609600 w 3746500"/>
              <a:gd name="connsiteY3" fmla="*/ 584200 h 927100"/>
              <a:gd name="connsiteX4" fmla="*/ 793750 w 3746500"/>
              <a:gd name="connsiteY4" fmla="*/ 717550 h 927100"/>
              <a:gd name="connsiteX5" fmla="*/ 895350 w 3746500"/>
              <a:gd name="connsiteY5" fmla="*/ 781050 h 927100"/>
              <a:gd name="connsiteX6" fmla="*/ 1035050 w 3746500"/>
              <a:gd name="connsiteY6" fmla="*/ 838200 h 927100"/>
              <a:gd name="connsiteX7" fmla="*/ 1206500 w 3746500"/>
              <a:gd name="connsiteY7" fmla="*/ 889000 h 927100"/>
              <a:gd name="connsiteX8" fmla="*/ 1447800 w 3746500"/>
              <a:gd name="connsiteY8" fmla="*/ 927100 h 927100"/>
              <a:gd name="connsiteX9" fmla="*/ 1651000 w 3746500"/>
              <a:gd name="connsiteY9" fmla="*/ 869950 h 927100"/>
              <a:gd name="connsiteX10" fmla="*/ 1892300 w 3746500"/>
              <a:gd name="connsiteY10" fmla="*/ 793750 h 927100"/>
              <a:gd name="connsiteX11" fmla="*/ 2235200 w 3746500"/>
              <a:gd name="connsiteY11" fmla="*/ 679450 h 927100"/>
              <a:gd name="connsiteX12" fmla="*/ 2546350 w 3746500"/>
              <a:gd name="connsiteY12" fmla="*/ 609600 h 927100"/>
              <a:gd name="connsiteX13" fmla="*/ 3200400 w 3746500"/>
              <a:gd name="connsiteY13" fmla="*/ 558800 h 927100"/>
              <a:gd name="connsiteX14" fmla="*/ 3746500 w 3746500"/>
              <a:gd name="connsiteY14" fmla="*/ 488950 h 927100"/>
              <a:gd name="connsiteX15" fmla="*/ 3746500 w 3746500"/>
              <a:gd name="connsiteY15" fmla="*/ 247650 h 927100"/>
              <a:gd name="connsiteX16" fmla="*/ 2527300 w 3746500"/>
              <a:gd name="connsiteY16" fmla="*/ 431800 h 927100"/>
              <a:gd name="connsiteX17" fmla="*/ 2266950 w 3746500"/>
              <a:gd name="connsiteY17" fmla="*/ 495300 h 927100"/>
              <a:gd name="connsiteX18" fmla="*/ 2044700 w 3746500"/>
              <a:gd name="connsiteY18" fmla="*/ 552450 h 927100"/>
              <a:gd name="connsiteX19" fmla="*/ 1670050 w 3746500"/>
              <a:gd name="connsiteY19" fmla="*/ 723900 h 927100"/>
              <a:gd name="connsiteX20" fmla="*/ 1543050 w 3746500"/>
              <a:gd name="connsiteY20" fmla="*/ 768350 h 927100"/>
              <a:gd name="connsiteX21" fmla="*/ 1377950 w 3746500"/>
              <a:gd name="connsiteY21" fmla="*/ 781050 h 927100"/>
              <a:gd name="connsiteX22" fmla="*/ 1130300 w 3746500"/>
              <a:gd name="connsiteY22" fmla="*/ 736600 h 927100"/>
              <a:gd name="connsiteX23" fmla="*/ 946150 w 3746500"/>
              <a:gd name="connsiteY23" fmla="*/ 641350 h 927100"/>
              <a:gd name="connsiteX24" fmla="*/ 698500 w 3746500"/>
              <a:gd name="connsiteY24" fmla="*/ 533400 h 927100"/>
              <a:gd name="connsiteX25" fmla="*/ 177800 w 3746500"/>
              <a:gd name="connsiteY25" fmla="*/ 171450 h 927100"/>
              <a:gd name="connsiteX26" fmla="*/ 44450 w 3746500"/>
              <a:gd name="connsiteY26" fmla="*/ 0 h 927100"/>
              <a:gd name="connsiteX27" fmla="*/ 0 w 3746500"/>
              <a:gd name="connsiteY27" fmla="*/ 31750 h 9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46500" h="927100">
                <a:moveTo>
                  <a:pt x="0" y="31750"/>
                </a:moveTo>
                <a:lnTo>
                  <a:pt x="254000" y="285750"/>
                </a:lnTo>
                <a:lnTo>
                  <a:pt x="374650" y="406400"/>
                </a:lnTo>
                <a:lnTo>
                  <a:pt x="609600" y="584200"/>
                </a:lnTo>
                <a:lnTo>
                  <a:pt x="793750" y="717550"/>
                </a:lnTo>
                <a:lnTo>
                  <a:pt x="895350" y="781050"/>
                </a:lnTo>
                <a:lnTo>
                  <a:pt x="1035050" y="838200"/>
                </a:lnTo>
                <a:lnTo>
                  <a:pt x="1206500" y="889000"/>
                </a:lnTo>
                <a:lnTo>
                  <a:pt x="1447800" y="927100"/>
                </a:lnTo>
                <a:lnTo>
                  <a:pt x="1651000" y="869950"/>
                </a:lnTo>
                <a:lnTo>
                  <a:pt x="1892300" y="793750"/>
                </a:lnTo>
                <a:lnTo>
                  <a:pt x="2235200" y="679450"/>
                </a:lnTo>
                <a:lnTo>
                  <a:pt x="2546350" y="609600"/>
                </a:lnTo>
                <a:lnTo>
                  <a:pt x="3200400" y="558800"/>
                </a:lnTo>
                <a:lnTo>
                  <a:pt x="3746500" y="488950"/>
                </a:lnTo>
                <a:lnTo>
                  <a:pt x="3746500" y="247650"/>
                </a:lnTo>
                <a:lnTo>
                  <a:pt x="2527300" y="431800"/>
                </a:lnTo>
                <a:lnTo>
                  <a:pt x="2266950" y="495300"/>
                </a:lnTo>
                <a:lnTo>
                  <a:pt x="2044700" y="552450"/>
                </a:lnTo>
                <a:lnTo>
                  <a:pt x="1670050" y="723900"/>
                </a:lnTo>
                <a:lnTo>
                  <a:pt x="1543050" y="768350"/>
                </a:lnTo>
                <a:lnTo>
                  <a:pt x="1377950" y="781050"/>
                </a:lnTo>
                <a:lnTo>
                  <a:pt x="1130300" y="736600"/>
                </a:lnTo>
                <a:lnTo>
                  <a:pt x="946150" y="641350"/>
                </a:lnTo>
                <a:lnTo>
                  <a:pt x="698500" y="533400"/>
                </a:lnTo>
                <a:lnTo>
                  <a:pt x="177800" y="171450"/>
                </a:lnTo>
                <a:lnTo>
                  <a:pt x="44450" y="0"/>
                </a:lnTo>
                <a:lnTo>
                  <a:pt x="0" y="31750"/>
                </a:lnTo>
                <a:close/>
              </a:path>
            </a:pathLst>
          </a:custGeom>
          <a:solidFill>
            <a:srgbClr val="FF3300">
              <a:alpha val="20000"/>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
        <p:nvSpPr>
          <p:cNvPr id="10" name="Freeform 9"/>
          <p:cNvSpPr/>
          <p:nvPr/>
        </p:nvSpPr>
        <p:spPr bwMode="auto">
          <a:xfrm>
            <a:off x="1920240" y="2851150"/>
            <a:ext cx="2825750" cy="1371600"/>
          </a:xfrm>
          <a:custGeom>
            <a:avLst/>
            <a:gdLst>
              <a:gd name="connsiteX0" fmla="*/ 2800350 w 2825750"/>
              <a:gd name="connsiteY0" fmla="*/ 0 h 1371600"/>
              <a:gd name="connsiteX1" fmla="*/ 2819400 w 2825750"/>
              <a:gd name="connsiteY1" fmla="*/ 107950 h 1371600"/>
              <a:gd name="connsiteX2" fmla="*/ 2825750 w 2825750"/>
              <a:gd name="connsiteY2" fmla="*/ 234950 h 1371600"/>
              <a:gd name="connsiteX3" fmla="*/ 2768600 w 2825750"/>
              <a:gd name="connsiteY3" fmla="*/ 355600 h 1371600"/>
              <a:gd name="connsiteX4" fmla="*/ 2692400 w 2825750"/>
              <a:gd name="connsiteY4" fmla="*/ 488950 h 1371600"/>
              <a:gd name="connsiteX5" fmla="*/ 2590800 w 2825750"/>
              <a:gd name="connsiteY5" fmla="*/ 596900 h 1371600"/>
              <a:gd name="connsiteX6" fmla="*/ 2546350 w 2825750"/>
              <a:gd name="connsiteY6" fmla="*/ 628650 h 1371600"/>
              <a:gd name="connsiteX7" fmla="*/ 2495550 w 2825750"/>
              <a:gd name="connsiteY7" fmla="*/ 692150 h 1371600"/>
              <a:gd name="connsiteX8" fmla="*/ 2393950 w 2825750"/>
              <a:gd name="connsiteY8" fmla="*/ 749300 h 1371600"/>
              <a:gd name="connsiteX9" fmla="*/ 2273300 w 2825750"/>
              <a:gd name="connsiteY9" fmla="*/ 825500 h 1371600"/>
              <a:gd name="connsiteX10" fmla="*/ 2095500 w 2825750"/>
              <a:gd name="connsiteY10" fmla="*/ 889000 h 1371600"/>
              <a:gd name="connsiteX11" fmla="*/ 1968500 w 2825750"/>
              <a:gd name="connsiteY11" fmla="*/ 946150 h 1371600"/>
              <a:gd name="connsiteX12" fmla="*/ 1663700 w 2825750"/>
              <a:gd name="connsiteY12" fmla="*/ 1016000 h 1371600"/>
              <a:gd name="connsiteX13" fmla="*/ 1466850 w 2825750"/>
              <a:gd name="connsiteY13" fmla="*/ 1054100 h 1371600"/>
              <a:gd name="connsiteX14" fmla="*/ 0 w 2825750"/>
              <a:gd name="connsiteY14" fmla="*/ 1371600 h 1371600"/>
              <a:gd name="connsiteX15" fmla="*/ 12700 w 2825750"/>
              <a:gd name="connsiteY15" fmla="*/ 1136650 h 1371600"/>
              <a:gd name="connsiteX16" fmla="*/ 1498600 w 2825750"/>
              <a:gd name="connsiteY16" fmla="*/ 825500 h 1371600"/>
              <a:gd name="connsiteX17" fmla="*/ 1498600 w 2825750"/>
              <a:gd name="connsiteY17" fmla="*/ 825500 h 1371600"/>
              <a:gd name="connsiteX18" fmla="*/ 1555750 w 2825750"/>
              <a:gd name="connsiteY18" fmla="*/ 901700 h 1371600"/>
              <a:gd name="connsiteX19" fmla="*/ 1708150 w 2825750"/>
              <a:gd name="connsiteY19" fmla="*/ 857250 h 1371600"/>
              <a:gd name="connsiteX20" fmla="*/ 2101850 w 2825750"/>
              <a:gd name="connsiteY20" fmla="*/ 742950 h 1371600"/>
              <a:gd name="connsiteX21" fmla="*/ 2330450 w 2825750"/>
              <a:gd name="connsiteY21" fmla="*/ 615950 h 1371600"/>
              <a:gd name="connsiteX22" fmla="*/ 2578100 w 2825750"/>
              <a:gd name="connsiteY22" fmla="*/ 431800 h 1371600"/>
              <a:gd name="connsiteX23" fmla="*/ 2686050 w 2825750"/>
              <a:gd name="connsiteY23" fmla="*/ 260350 h 1371600"/>
              <a:gd name="connsiteX24" fmla="*/ 2800350 w 2825750"/>
              <a:gd name="connsiteY24"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25750" h="1371600">
                <a:moveTo>
                  <a:pt x="2800350" y="0"/>
                </a:moveTo>
                <a:lnTo>
                  <a:pt x="2819400" y="107950"/>
                </a:lnTo>
                <a:lnTo>
                  <a:pt x="2825750" y="234950"/>
                </a:lnTo>
                <a:lnTo>
                  <a:pt x="2768600" y="355600"/>
                </a:lnTo>
                <a:lnTo>
                  <a:pt x="2692400" y="488950"/>
                </a:lnTo>
                <a:lnTo>
                  <a:pt x="2590800" y="596900"/>
                </a:lnTo>
                <a:lnTo>
                  <a:pt x="2546350" y="628650"/>
                </a:lnTo>
                <a:lnTo>
                  <a:pt x="2495550" y="692150"/>
                </a:lnTo>
                <a:lnTo>
                  <a:pt x="2393950" y="749300"/>
                </a:lnTo>
                <a:lnTo>
                  <a:pt x="2273300" y="825500"/>
                </a:lnTo>
                <a:lnTo>
                  <a:pt x="2095500" y="889000"/>
                </a:lnTo>
                <a:lnTo>
                  <a:pt x="1968500" y="946150"/>
                </a:lnTo>
                <a:lnTo>
                  <a:pt x="1663700" y="1016000"/>
                </a:lnTo>
                <a:lnTo>
                  <a:pt x="1466850" y="1054100"/>
                </a:lnTo>
                <a:lnTo>
                  <a:pt x="0" y="1371600"/>
                </a:lnTo>
                <a:lnTo>
                  <a:pt x="12700" y="1136650"/>
                </a:lnTo>
                <a:lnTo>
                  <a:pt x="1498600" y="825500"/>
                </a:lnTo>
                <a:lnTo>
                  <a:pt x="1498600" y="825500"/>
                </a:lnTo>
                <a:lnTo>
                  <a:pt x="1555750" y="901700"/>
                </a:lnTo>
                <a:lnTo>
                  <a:pt x="1708150" y="857250"/>
                </a:lnTo>
                <a:lnTo>
                  <a:pt x="2101850" y="742950"/>
                </a:lnTo>
                <a:lnTo>
                  <a:pt x="2330450" y="615950"/>
                </a:lnTo>
                <a:lnTo>
                  <a:pt x="2578100" y="431800"/>
                </a:lnTo>
                <a:lnTo>
                  <a:pt x="2686050" y="260350"/>
                </a:lnTo>
                <a:lnTo>
                  <a:pt x="2800350" y="0"/>
                </a:lnTo>
                <a:close/>
              </a:path>
            </a:pathLst>
          </a:custGeom>
          <a:solidFill>
            <a:srgbClr val="FF3300">
              <a:alpha val="20000"/>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charset="0"/>
            </a:endParaRPr>
          </a:p>
        </p:txBody>
      </p:sp>
    </p:spTree>
    <p:extLst>
      <p:ext uri="{BB962C8B-B14F-4D97-AF65-F5344CB8AC3E}">
        <p14:creationId xmlns:p14="http://schemas.microsoft.com/office/powerpoint/2010/main" val="38717824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467600" cy="1143000"/>
          </a:xfrm>
        </p:spPr>
        <p:txBody>
          <a:bodyPr/>
          <a:lstStyle/>
          <a:p>
            <a:r>
              <a:rPr lang="en-US" sz="2800" dirty="0" smtClean="0"/>
              <a:t>IDOT D1’s Perspective</a:t>
            </a:r>
            <a:r>
              <a:rPr lang="en-US" dirty="0" smtClean="0"/>
              <a:t/>
            </a:r>
            <a:br>
              <a:rPr lang="en-US" dirty="0" smtClean="0"/>
            </a:br>
            <a:r>
              <a:rPr lang="en-US" dirty="0" smtClean="0"/>
              <a:t>Centerlines</a:t>
            </a:r>
            <a:endParaRPr lang="en-US" dirty="0"/>
          </a:p>
        </p:txBody>
      </p:sp>
      <p:sp>
        <p:nvSpPr>
          <p:cNvPr id="3" name="Content Placeholder 2"/>
          <p:cNvSpPr>
            <a:spLocks noGrp="1"/>
          </p:cNvSpPr>
          <p:nvPr>
            <p:ph idx="1"/>
          </p:nvPr>
        </p:nvSpPr>
        <p:spPr/>
        <p:txBody>
          <a:bodyPr/>
          <a:lstStyle/>
          <a:p>
            <a:r>
              <a:rPr lang="en-US" sz="2800" dirty="0" smtClean="0"/>
              <a:t>Bureau Of Design &amp; Construction Input</a:t>
            </a:r>
          </a:p>
          <a:p>
            <a:pPr lvl="1"/>
            <a:r>
              <a:rPr lang="en-US" sz="2400" dirty="0"/>
              <a:t>Ease o</a:t>
            </a:r>
            <a:r>
              <a:rPr lang="en-US" sz="2400" dirty="0" smtClean="0"/>
              <a:t>f </a:t>
            </a:r>
            <a:r>
              <a:rPr lang="en-US" sz="2400" dirty="0"/>
              <a:t>Plan Preparation</a:t>
            </a:r>
          </a:p>
          <a:p>
            <a:pPr lvl="1"/>
            <a:r>
              <a:rPr lang="en-US" sz="2400" dirty="0"/>
              <a:t>Ease </a:t>
            </a:r>
            <a:r>
              <a:rPr lang="en-US" sz="2400" dirty="0" smtClean="0"/>
              <a:t>of </a:t>
            </a:r>
            <a:r>
              <a:rPr lang="en-US" sz="2400" dirty="0"/>
              <a:t>Contractor Layout</a:t>
            </a:r>
          </a:p>
          <a:p>
            <a:r>
              <a:rPr lang="en-US" sz="2800" dirty="0" smtClean="0"/>
              <a:t>Bureau Of Programming Input</a:t>
            </a:r>
          </a:p>
          <a:p>
            <a:pPr lvl="1"/>
            <a:r>
              <a:rPr lang="en-US" sz="2400" dirty="0"/>
              <a:t>Ease </a:t>
            </a:r>
            <a:r>
              <a:rPr lang="en-US" sz="2400" dirty="0" smtClean="0"/>
              <a:t>of </a:t>
            </a:r>
            <a:r>
              <a:rPr lang="en-US" sz="2400" dirty="0"/>
              <a:t>Profile Layout</a:t>
            </a:r>
          </a:p>
          <a:p>
            <a:pPr lvl="1"/>
            <a:r>
              <a:rPr lang="en-US" sz="2400" dirty="0"/>
              <a:t>Ease </a:t>
            </a:r>
            <a:r>
              <a:rPr lang="en-US" sz="2400" dirty="0" smtClean="0"/>
              <a:t>of </a:t>
            </a:r>
            <a:r>
              <a:rPr lang="en-US" sz="2400" dirty="0"/>
              <a:t>Cross-Sections</a:t>
            </a:r>
          </a:p>
          <a:p>
            <a:pPr lvl="1"/>
            <a:r>
              <a:rPr lang="en-US" sz="2400" dirty="0"/>
              <a:t>Based </a:t>
            </a:r>
            <a:r>
              <a:rPr lang="en-US" sz="2400" dirty="0" smtClean="0"/>
              <a:t>on Step-by-Step </a:t>
            </a:r>
            <a:r>
              <a:rPr lang="en-US" sz="2400" dirty="0"/>
              <a:t>RAB Design</a:t>
            </a:r>
          </a:p>
          <a:p>
            <a:pPr marL="457200" lvl="1" indent="0">
              <a:buNone/>
            </a:pPr>
            <a:endParaRPr lang="en-US" dirty="0"/>
          </a:p>
        </p:txBody>
      </p:sp>
    </p:spTree>
    <p:extLst>
      <p:ext uri="{BB962C8B-B14F-4D97-AF65-F5344CB8AC3E}">
        <p14:creationId xmlns:p14="http://schemas.microsoft.com/office/powerpoint/2010/main" val="42320480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IDOT D1’s Perspective</a:t>
            </a:r>
            <a:r>
              <a:rPr lang="en-US" dirty="0" smtClean="0"/>
              <a:t/>
            </a:r>
            <a:br>
              <a:rPr lang="en-US" dirty="0" smtClean="0"/>
            </a:br>
            <a:r>
              <a:rPr lang="en-US" dirty="0" smtClean="0"/>
              <a:t>Centerlines </a:t>
            </a:r>
            <a:r>
              <a:rPr lang="en-US" sz="2800" dirty="0" smtClean="0"/>
              <a:t>continued</a:t>
            </a:r>
            <a:endParaRPr lang="en-US" sz="2800" dirty="0"/>
          </a:p>
        </p:txBody>
      </p:sp>
      <p:pic>
        <p:nvPicPr>
          <p:cNvPr id="6" name="Picture 5"/>
          <p:cNvPicPr/>
          <p:nvPr/>
        </p:nvPicPr>
        <p:blipFill rotWithShape="1">
          <a:blip r:embed="rId2" cstate="print"/>
          <a:srcRect l="18502" t="11603" r="14315" b="5506"/>
          <a:stretch/>
        </p:blipFill>
        <p:spPr bwMode="auto">
          <a:xfrm rot="5400000">
            <a:off x="3086100" y="114300"/>
            <a:ext cx="4419600" cy="67818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880501962"/>
      </p:ext>
    </p:extLst>
  </p:cSld>
  <p:clrMapOvr>
    <a:masterClrMapping/>
  </p:clrMapOvr>
  <p:timing>
    <p:tnLst>
      <p:par>
        <p:cTn id="1" dur="indefinite" restart="never" nodeType="tmRoot"/>
      </p:par>
    </p:tnLst>
    <p:bldLst>
      <p:bldP spid="2"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467600" cy="1143000"/>
          </a:xfrm>
        </p:spPr>
        <p:txBody>
          <a:bodyPr/>
          <a:lstStyle/>
          <a:p>
            <a:r>
              <a:rPr lang="en-US" sz="2800" dirty="0" smtClean="0"/>
              <a:t>IDOT D1’s Perspective</a:t>
            </a:r>
            <a:r>
              <a:rPr lang="en-US" dirty="0" smtClean="0"/>
              <a:t/>
            </a:r>
            <a:br>
              <a:rPr lang="en-US" dirty="0" smtClean="0"/>
            </a:br>
            <a:r>
              <a:rPr lang="en-US" dirty="0" smtClean="0"/>
              <a:t>Drainage</a:t>
            </a:r>
            <a:endParaRPr lang="en-US" dirty="0"/>
          </a:p>
        </p:txBody>
      </p:sp>
      <p:sp>
        <p:nvSpPr>
          <p:cNvPr id="3" name="Content Placeholder 2"/>
          <p:cNvSpPr>
            <a:spLocks noGrp="1"/>
          </p:cNvSpPr>
          <p:nvPr>
            <p:ph idx="1"/>
          </p:nvPr>
        </p:nvSpPr>
        <p:spPr/>
        <p:txBody>
          <a:bodyPr/>
          <a:lstStyle/>
          <a:p>
            <a:r>
              <a:rPr lang="en-US" dirty="0" smtClean="0"/>
              <a:t>Circulating Roadway – OUT</a:t>
            </a:r>
          </a:p>
          <a:p>
            <a:r>
              <a:rPr lang="en-US" dirty="0" smtClean="0"/>
              <a:t>Truck Apron – IN</a:t>
            </a:r>
          </a:p>
          <a:p>
            <a:pPr lvl="1"/>
            <a:endParaRPr lang="en-US" dirty="0" smtClean="0"/>
          </a:p>
        </p:txBody>
      </p:sp>
      <p:pic>
        <p:nvPicPr>
          <p:cNvPr id="1026" name="Picture 2"/>
          <p:cNvPicPr>
            <a:picLocks noChangeAspect="1" noChangeArrowheads="1"/>
          </p:cNvPicPr>
          <p:nvPr/>
        </p:nvPicPr>
        <p:blipFill>
          <a:blip r:embed="rId2" cstate="print"/>
          <a:srcRect l="13333" t="31683" r="2327" b="17624"/>
          <a:stretch>
            <a:fillRect/>
          </a:stretch>
        </p:blipFill>
        <p:spPr bwMode="auto">
          <a:xfrm>
            <a:off x="1879600" y="2286000"/>
            <a:ext cx="6781800" cy="3581400"/>
          </a:xfrm>
          <a:prstGeom prst="rect">
            <a:avLst/>
          </a:prstGeom>
          <a:noFill/>
          <a:ln w="9525">
            <a:noFill/>
            <a:miter lim="800000"/>
            <a:headEnd/>
            <a:tailEnd/>
          </a:ln>
        </p:spPr>
      </p:pic>
    </p:spTree>
    <p:extLst>
      <p:ext uri="{BB962C8B-B14F-4D97-AF65-F5344CB8AC3E}">
        <p14:creationId xmlns:p14="http://schemas.microsoft.com/office/powerpoint/2010/main" val="3213197388"/>
      </p:ext>
    </p:extLst>
  </p:cSld>
  <p:clrMapOvr>
    <a:masterClrMapping/>
  </p:clrMapOvr>
  <p:timing>
    <p:tnLst>
      <p:par>
        <p:cTn id="1" dur="indefinite" restart="never" nodeType="tmRoot"/>
      </p:par>
    </p:tnLst>
    <p:bldLst>
      <p:bldP spid="2" grpId="0" autoUpdateAnimBg="0"/>
      <p:bldP spid="3" grpId="0" build="p" autoUpdateAnimBg="0" advAuto="0">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IDOT D1’s Perspective</a:t>
            </a:r>
            <a:endParaRPr lang="en-US" dirty="0"/>
          </a:p>
        </p:txBody>
      </p:sp>
      <p:sp>
        <p:nvSpPr>
          <p:cNvPr id="3" name="Content Placeholder 2"/>
          <p:cNvSpPr>
            <a:spLocks noGrp="1"/>
          </p:cNvSpPr>
          <p:nvPr>
            <p:ph idx="1"/>
          </p:nvPr>
        </p:nvSpPr>
        <p:spPr/>
        <p:txBody>
          <a:bodyPr/>
          <a:lstStyle/>
          <a:p>
            <a:r>
              <a:rPr lang="en-US" sz="2800" dirty="0"/>
              <a:t>D1’s RAB Design Guidelines</a:t>
            </a:r>
            <a:endParaRPr lang="en-US" sz="2800" dirty="0" smtClean="0"/>
          </a:p>
          <a:p>
            <a:pPr lvl="1"/>
            <a:r>
              <a:rPr lang="en-US" sz="2400" dirty="0" smtClean="0"/>
              <a:t>In Development</a:t>
            </a:r>
          </a:p>
          <a:p>
            <a:pPr lvl="1"/>
            <a:r>
              <a:rPr lang="en-US" sz="2400" dirty="0" smtClean="0"/>
              <a:t>Time Frame???</a:t>
            </a:r>
          </a:p>
        </p:txBody>
      </p:sp>
    </p:spTree>
    <p:extLst>
      <p:ext uri="{BB962C8B-B14F-4D97-AF65-F5344CB8AC3E}">
        <p14:creationId xmlns:p14="http://schemas.microsoft.com/office/powerpoint/2010/main" val="2171779997"/>
      </p:ext>
    </p:extLst>
  </p:cSld>
  <p:clrMapOvr>
    <a:masterClrMapping/>
  </p:clrMapOvr>
  <p:timing>
    <p:tnLst>
      <p:par>
        <p:cTn id="1" dur="indefinite" restart="never" nodeType="tmRoot"/>
      </p:par>
    </p:tnLst>
    <p:bldLst>
      <p:bldP spid="2" grpId="0" autoUpdateAnimBg="0"/>
      <p:bldP spid="3" grpId="0" build="p" autoUpdateAnimBg="0" advAuto="0">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2" y="13855"/>
            <a:ext cx="7772400" cy="1129145"/>
          </a:xfrm>
        </p:spPr>
        <p:txBody>
          <a:bodyPr/>
          <a:lstStyle/>
          <a:p>
            <a:r>
              <a:rPr lang="en-US" dirty="0" smtClean="0"/>
              <a:t>Conclusion</a:t>
            </a:r>
            <a:endParaRPr lang="en-US" dirty="0"/>
          </a:p>
        </p:txBody>
      </p:sp>
      <p:sp>
        <p:nvSpPr>
          <p:cNvPr id="3" name="Subtitle 2"/>
          <p:cNvSpPr>
            <a:spLocks noGrp="1"/>
          </p:cNvSpPr>
          <p:nvPr>
            <p:ph type="subTitle" idx="1"/>
          </p:nvPr>
        </p:nvSpPr>
        <p:spPr>
          <a:xfrm>
            <a:off x="1524002" y="1219200"/>
            <a:ext cx="7696198" cy="2895600"/>
          </a:xfrm>
        </p:spPr>
        <p:txBody>
          <a:bodyPr/>
          <a:lstStyle/>
          <a:p>
            <a:pPr marL="457200" indent="-457200" algn="l">
              <a:buFont typeface="Arial" pitchFamily="34" charset="0"/>
              <a:buChar char="•"/>
            </a:pPr>
            <a:r>
              <a:rPr lang="en-US" dirty="0" smtClean="0"/>
              <a:t>Roundabouts offer flexibility – </a:t>
            </a:r>
            <a:br>
              <a:rPr lang="en-US" dirty="0" smtClean="0"/>
            </a:br>
            <a:r>
              <a:rPr lang="en-US" dirty="0" smtClean="0"/>
              <a:t>if you take advantage of it</a:t>
            </a:r>
          </a:p>
          <a:p>
            <a:pPr marL="457200" indent="-457200" algn="l">
              <a:buFont typeface="Arial" pitchFamily="34" charset="0"/>
              <a:buChar char="•"/>
            </a:pPr>
            <a:endParaRPr lang="en-US" dirty="0" smtClean="0"/>
          </a:p>
          <a:p>
            <a:pPr marL="457200" indent="-457200" algn="l">
              <a:buFont typeface="Arial" pitchFamily="34" charset="0"/>
              <a:buChar char="•"/>
            </a:pPr>
            <a:r>
              <a:rPr lang="en-US" dirty="0" smtClean="0"/>
              <a:t>Roundabouts can offer cost savings</a:t>
            </a:r>
          </a:p>
          <a:p>
            <a:pPr marL="457200" indent="-457200" algn="l">
              <a:buFont typeface="Arial" pitchFamily="34" charset="0"/>
              <a:buChar char="•"/>
            </a:pPr>
            <a:endParaRPr lang="en-US" dirty="0" smtClean="0"/>
          </a:p>
          <a:p>
            <a:pPr marL="457200" indent="-457200" algn="l">
              <a:buFont typeface="Arial" pitchFamily="34" charset="0"/>
              <a:buChar char="•"/>
            </a:pPr>
            <a:r>
              <a:rPr lang="en-US" dirty="0" smtClean="0"/>
              <a:t>Roundabouts require thoughtful design</a:t>
            </a:r>
            <a:endParaRPr lang="en-US" dirty="0"/>
          </a:p>
        </p:txBody>
      </p:sp>
      <p:sp>
        <p:nvSpPr>
          <p:cNvPr id="4" name="TextBox 3"/>
          <p:cNvSpPr txBox="1"/>
          <p:nvPr/>
        </p:nvSpPr>
        <p:spPr>
          <a:xfrm>
            <a:off x="1447800" y="4734580"/>
            <a:ext cx="7620000" cy="523220"/>
          </a:xfrm>
          <a:prstGeom prst="rect">
            <a:avLst/>
          </a:prstGeom>
          <a:noFill/>
        </p:spPr>
        <p:txBody>
          <a:bodyPr wrap="square" rtlCol="0">
            <a:spAutoFit/>
          </a:bodyPr>
          <a:lstStyle/>
          <a:p>
            <a:pPr algn="ctr"/>
            <a:r>
              <a:rPr lang="en-US" sz="2800" b="1" dirty="0">
                <a:solidFill>
                  <a:srgbClr val="FF0000"/>
                </a:solidFill>
                <a:latin typeface="+mj-lt"/>
              </a:rPr>
              <a:t>Thank You </a:t>
            </a:r>
            <a:r>
              <a:rPr lang="en-US" sz="2800" b="1" dirty="0" smtClean="0">
                <a:solidFill>
                  <a:srgbClr val="FF0000"/>
                </a:solidFill>
                <a:latin typeface="+mj-lt"/>
              </a:rPr>
              <a:t>For Coming! Any </a:t>
            </a:r>
            <a:r>
              <a:rPr lang="en-US" sz="2800" b="1" dirty="0">
                <a:solidFill>
                  <a:srgbClr val="FF0000"/>
                </a:solidFill>
                <a:latin typeface="+mj-lt"/>
              </a:rPr>
              <a:t>Questions?</a:t>
            </a:r>
          </a:p>
        </p:txBody>
      </p:sp>
      <p:grpSp>
        <p:nvGrpSpPr>
          <p:cNvPr id="5" name="Group 4"/>
          <p:cNvGrpSpPr/>
          <p:nvPr/>
        </p:nvGrpSpPr>
        <p:grpSpPr>
          <a:xfrm>
            <a:off x="3276600" y="5537093"/>
            <a:ext cx="4114800" cy="1164074"/>
            <a:chOff x="2819400" y="5407751"/>
            <a:chExt cx="4572000" cy="1293416"/>
          </a:xfrm>
        </p:grpSpPr>
        <p:pic>
          <p:nvPicPr>
            <p:cNvPr id="6" name="Picture 5" descr="kane co logo for ppt.jpg"/>
            <p:cNvPicPr>
              <a:picLocks noChangeAspect="1"/>
            </p:cNvPicPr>
            <p:nvPr/>
          </p:nvPicPr>
          <p:blipFill>
            <a:blip r:embed="rId3" cstate="screen">
              <a:clrChange>
                <a:clrFrom>
                  <a:srgbClr val="00AEF1"/>
                </a:clrFrom>
                <a:clrTo>
                  <a:srgbClr val="00AEF1">
                    <a:alpha val="0"/>
                  </a:srgbClr>
                </a:clrTo>
              </a:clrChange>
              <a:biLevel thresh="50000"/>
              <a:extLst>
                <a:ext uri="{28A0092B-C50C-407E-A947-70E740481C1C}">
                  <a14:useLocalDpi xmlns:a14="http://schemas.microsoft.com/office/drawing/2010/main"/>
                </a:ext>
              </a:extLst>
            </a:blip>
            <a:stretch>
              <a:fillRect/>
            </a:stretch>
          </p:blipFill>
          <p:spPr>
            <a:xfrm>
              <a:off x="2819400" y="5407751"/>
              <a:ext cx="1400138" cy="129341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4600" y="5521059"/>
              <a:ext cx="1066800" cy="106680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94653" y="5657303"/>
              <a:ext cx="1524000" cy="794313"/>
            </a:xfrm>
            <a:prstGeom prst="rect">
              <a:avLst/>
            </a:prstGeom>
          </p:spPr>
        </p:pic>
      </p:grpSp>
    </p:spTree>
    <p:extLst>
      <p:ext uri="{BB962C8B-B14F-4D97-AF65-F5344CB8AC3E}">
        <p14:creationId xmlns:p14="http://schemas.microsoft.com/office/powerpoint/2010/main" val="309865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smtClean="0"/>
              <a:t>Getting Started: CMAQ Application</a:t>
            </a:r>
            <a:endParaRPr lang="en-US" sz="3300" dirty="0"/>
          </a:p>
        </p:txBody>
      </p:sp>
      <p:sp>
        <p:nvSpPr>
          <p:cNvPr id="3" name="Content Placeholder 2"/>
          <p:cNvSpPr>
            <a:spLocks noGrp="1"/>
          </p:cNvSpPr>
          <p:nvPr>
            <p:ph idx="1"/>
          </p:nvPr>
        </p:nvSpPr>
        <p:spPr/>
        <p:txBody>
          <a:bodyPr/>
          <a:lstStyle/>
          <a:p>
            <a:r>
              <a:rPr lang="en-US" dirty="0" smtClean="0"/>
              <a:t>Add </a:t>
            </a:r>
            <a:r>
              <a:rPr lang="en-US" dirty="0"/>
              <a:t>L</a:t>
            </a:r>
            <a:r>
              <a:rPr lang="en-US" dirty="0" smtClean="0"/>
              <a:t>eft Turn Lanes and Signals</a:t>
            </a:r>
          </a:p>
          <a:p>
            <a:r>
              <a:rPr lang="en-US" dirty="0" smtClean="0"/>
              <a:t>Limited Budget</a:t>
            </a:r>
          </a:p>
          <a:p>
            <a:pPr lvl="1"/>
            <a:endParaRPr lang="en-US" dirty="0" smtClean="0"/>
          </a:p>
        </p:txBody>
      </p:sp>
      <p:pic>
        <p:nvPicPr>
          <p:cNvPr id="4" name="Picture 3" descr="CMAQ scope.jpg"/>
          <p:cNvPicPr>
            <a:picLocks noChangeAspect="1"/>
          </p:cNvPicPr>
          <p:nvPr/>
        </p:nvPicPr>
        <p:blipFill>
          <a:blip r:embed="rId3" cstate="print"/>
          <a:stretch>
            <a:fillRect/>
          </a:stretch>
        </p:blipFill>
        <p:spPr>
          <a:xfrm>
            <a:off x="2209800" y="2438400"/>
            <a:ext cx="5486400" cy="3471396"/>
          </a:xfrm>
          <a:prstGeom prst="rect">
            <a:avLst/>
          </a:prstGeom>
          <a:ln w="28575">
            <a:solidFill>
              <a:schemeClr val="tx1"/>
            </a:solidFill>
          </a:ln>
        </p:spPr>
      </p:pic>
    </p:spTree>
    <p:extLst>
      <p:ext uri="{BB962C8B-B14F-4D97-AF65-F5344CB8AC3E}">
        <p14:creationId xmlns:p14="http://schemas.microsoft.com/office/powerpoint/2010/main" val="4583509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 Part A</a:t>
            </a:r>
            <a:endParaRPr lang="en-US" dirty="0"/>
          </a:p>
        </p:txBody>
      </p:sp>
      <p:sp>
        <p:nvSpPr>
          <p:cNvPr id="3" name="Content Placeholder 2"/>
          <p:cNvSpPr>
            <a:spLocks noGrp="1"/>
          </p:cNvSpPr>
          <p:nvPr>
            <p:ph idx="1"/>
          </p:nvPr>
        </p:nvSpPr>
        <p:spPr/>
        <p:txBody>
          <a:bodyPr/>
          <a:lstStyle/>
          <a:p>
            <a:r>
              <a:rPr lang="en-US" dirty="0" smtClean="0"/>
              <a:t>Design Criteria</a:t>
            </a:r>
          </a:p>
          <a:p>
            <a:pPr lvl="1"/>
            <a:r>
              <a:rPr lang="en-US" dirty="0" smtClean="0"/>
              <a:t>3R/Reconstruction guidelines</a:t>
            </a:r>
          </a:p>
          <a:p>
            <a:r>
              <a:rPr lang="en-US" dirty="0" smtClean="0"/>
              <a:t>Scope Creep beyond CMAQ Application</a:t>
            </a:r>
          </a:p>
          <a:p>
            <a:pPr lvl="1"/>
            <a:r>
              <a:rPr lang="en-US" dirty="0" smtClean="0"/>
              <a:t>Additional turn lanes for symmetry</a:t>
            </a:r>
          </a:p>
          <a:p>
            <a:pPr lvl="1"/>
            <a:r>
              <a:rPr lang="en-US" dirty="0" smtClean="0"/>
              <a:t>Superelevation</a:t>
            </a:r>
          </a:p>
          <a:p>
            <a:pPr lvl="1"/>
            <a:r>
              <a:rPr lang="en-US" dirty="0" smtClean="0"/>
              <a:t>Detention</a:t>
            </a:r>
          </a:p>
          <a:p>
            <a:pPr lvl="1"/>
            <a:r>
              <a:rPr lang="en-US" dirty="0" smtClean="0"/>
              <a:t>Additional ROW</a:t>
            </a:r>
          </a:p>
          <a:p>
            <a:r>
              <a:rPr lang="en-US" dirty="0" smtClean="0"/>
              <a:t>Made it to an Approved IDS and LDS</a:t>
            </a:r>
          </a:p>
        </p:txBody>
      </p:sp>
    </p:spTree>
    <p:extLst>
      <p:ext uri="{BB962C8B-B14F-4D97-AF65-F5344CB8AC3E}">
        <p14:creationId xmlns:p14="http://schemas.microsoft.com/office/powerpoint/2010/main" val="27319501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Signal Concept</a:t>
            </a:r>
            <a:endParaRPr lang="en-US" dirty="0"/>
          </a:p>
        </p:txBody>
      </p:sp>
      <p:pic>
        <p:nvPicPr>
          <p:cNvPr id="6" name="Content Placeholder 5" descr="proposed conventional geometry.jpg"/>
          <p:cNvPicPr>
            <a:picLocks noGrp="1" noChangeAspect="1"/>
          </p:cNvPicPr>
          <p:nvPr>
            <p:ph idx="1"/>
          </p:nvPr>
        </p:nvPicPr>
        <p:blipFill rotWithShape="1">
          <a:blip r:embed="rId3" cstate="print"/>
          <a:srcRect t="6572" b="6381"/>
          <a:stretch/>
        </p:blipFill>
        <p:spPr>
          <a:xfrm>
            <a:off x="1828800" y="1143000"/>
            <a:ext cx="6906980" cy="4643120"/>
          </a:xfrm>
          <a:ln w="28575">
            <a:solidFill>
              <a:schemeClr val="tx1"/>
            </a:solidFill>
          </a:ln>
        </p:spPr>
      </p:pic>
    </p:spTree>
    <p:extLst>
      <p:ext uri="{BB962C8B-B14F-4D97-AF65-F5344CB8AC3E}">
        <p14:creationId xmlns:p14="http://schemas.microsoft.com/office/powerpoint/2010/main" val="2956945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Fork in the Road</a:t>
            </a:r>
            <a:endParaRPr lang="en-US" dirty="0"/>
          </a:p>
        </p:txBody>
      </p:sp>
      <p:sp>
        <p:nvSpPr>
          <p:cNvPr id="3" name="Content Placeholder 2"/>
          <p:cNvSpPr>
            <a:spLocks noGrp="1"/>
          </p:cNvSpPr>
          <p:nvPr>
            <p:ph idx="1"/>
          </p:nvPr>
        </p:nvSpPr>
        <p:spPr/>
        <p:txBody>
          <a:bodyPr/>
          <a:lstStyle/>
          <a:p>
            <a:r>
              <a:rPr lang="en-US" dirty="0" smtClean="0"/>
              <a:t>Hurdles to Overcome</a:t>
            </a:r>
          </a:p>
          <a:p>
            <a:pPr lvl="1"/>
            <a:r>
              <a:rPr lang="en-US" dirty="0" smtClean="0"/>
              <a:t>Larger budget</a:t>
            </a:r>
          </a:p>
          <a:p>
            <a:pPr lvl="1"/>
            <a:r>
              <a:rPr lang="en-US" dirty="0" smtClean="0"/>
              <a:t>Larger scope</a:t>
            </a:r>
          </a:p>
          <a:p>
            <a:pPr lvl="1"/>
            <a:r>
              <a:rPr lang="en-US" dirty="0" smtClean="0"/>
              <a:t>Design exceptions (3</a:t>
            </a:r>
            <a:r>
              <a:rPr lang="en-US" dirty="0" smtClean="0"/>
              <a:t>) – including 2 for LOS</a:t>
            </a:r>
            <a:endParaRPr lang="en-US" dirty="0" smtClean="0"/>
          </a:p>
          <a:p>
            <a:pPr lvl="1"/>
            <a:endParaRPr lang="en-US" dirty="0" smtClean="0"/>
          </a:p>
          <a:p>
            <a:r>
              <a:rPr lang="en-US" dirty="0" smtClean="0"/>
              <a:t>The Last Straw</a:t>
            </a:r>
          </a:p>
          <a:p>
            <a:pPr lvl="1"/>
            <a:r>
              <a:rPr lang="en-US" dirty="0" smtClean="0"/>
              <a:t>Cut the budget or the project may disappear</a:t>
            </a:r>
          </a:p>
        </p:txBody>
      </p:sp>
    </p:spTree>
    <p:extLst>
      <p:ext uri="{BB962C8B-B14F-4D97-AF65-F5344CB8AC3E}">
        <p14:creationId xmlns:p14="http://schemas.microsoft.com/office/powerpoint/2010/main" val="2860501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Roundabout is Born</a:t>
            </a:r>
            <a:endParaRPr lang="en-US" dirty="0"/>
          </a:p>
        </p:txBody>
      </p:sp>
      <p:pic>
        <p:nvPicPr>
          <p:cNvPr id="8" name="Content Placeholder 7" descr="PW-RAB0109a.jpg"/>
          <p:cNvPicPr>
            <a:picLocks noGrp="1" noChangeAspect="1"/>
          </p:cNvPicPr>
          <p:nvPr>
            <p:ph idx="1"/>
          </p:nvPr>
        </p:nvPicPr>
        <p:blipFill>
          <a:blip r:embed="rId3" cstate="print"/>
          <a:stretch>
            <a:fillRect/>
          </a:stretch>
        </p:blipFill>
        <p:spPr>
          <a:xfrm>
            <a:off x="2133600" y="1371600"/>
            <a:ext cx="6414571" cy="4259275"/>
          </a:xfrm>
          <a:prstGeom prst="rect">
            <a:avLst/>
          </a:prstGeom>
          <a:ln w="28575"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2150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Roundabout is Born</a:t>
            </a:r>
            <a:endParaRPr lang="en-US" dirty="0"/>
          </a:p>
        </p:txBody>
      </p:sp>
      <p:sp>
        <p:nvSpPr>
          <p:cNvPr id="3" name="Content Placeholder 2"/>
          <p:cNvSpPr>
            <a:spLocks noGrp="1"/>
          </p:cNvSpPr>
          <p:nvPr>
            <p:ph idx="1"/>
          </p:nvPr>
        </p:nvSpPr>
        <p:spPr>
          <a:xfrm>
            <a:off x="1752600" y="1524000"/>
            <a:ext cx="7315200" cy="5105400"/>
          </a:xfrm>
        </p:spPr>
        <p:txBody>
          <a:bodyPr/>
          <a:lstStyle/>
          <a:p>
            <a:r>
              <a:rPr lang="en-US" dirty="0" smtClean="0"/>
              <a:t>Baby Steps Along the Way</a:t>
            </a:r>
          </a:p>
          <a:p>
            <a:pPr lvl="1"/>
            <a:r>
              <a:rPr lang="en-US" dirty="0" smtClean="0"/>
              <a:t>Concept started between the PMs</a:t>
            </a:r>
          </a:p>
          <a:p>
            <a:pPr lvl="1"/>
            <a:r>
              <a:rPr lang="en-US" dirty="0" smtClean="0"/>
              <a:t>Elevated to Senior Staff at the County</a:t>
            </a:r>
          </a:p>
          <a:p>
            <a:pPr lvl="1"/>
            <a:r>
              <a:rPr lang="en-US" dirty="0" smtClean="0"/>
              <a:t>Introduced to IDOT/D1</a:t>
            </a:r>
          </a:p>
          <a:p>
            <a:pPr lvl="1"/>
            <a:r>
              <a:rPr lang="en-US" dirty="0" smtClean="0"/>
              <a:t>Formally brought to FHWA </a:t>
            </a:r>
          </a:p>
          <a:p>
            <a:pPr lvl="1"/>
            <a:endParaRPr lang="en-US" dirty="0" smtClean="0"/>
          </a:p>
          <a:p>
            <a:r>
              <a:rPr lang="en-US" dirty="0" smtClean="0"/>
              <a:t>Phase I, Part B</a:t>
            </a:r>
          </a:p>
          <a:p>
            <a:pPr lvl="1"/>
            <a:r>
              <a:rPr lang="en-US" dirty="0" smtClean="0"/>
              <a:t>Restarted Phase I with RAB as preferred alternative</a:t>
            </a:r>
          </a:p>
          <a:p>
            <a:pPr lvl="1"/>
            <a:endParaRPr lang="en-US" dirty="0"/>
          </a:p>
        </p:txBody>
      </p:sp>
    </p:spTree>
    <p:extLst>
      <p:ext uri="{BB962C8B-B14F-4D97-AF65-F5344CB8AC3E}">
        <p14:creationId xmlns:p14="http://schemas.microsoft.com/office/powerpoint/2010/main" val="3396105832"/>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F919BFB47D504FA21C72893C938E7E" ma:contentTypeVersion="3" ma:contentTypeDescription="Create a new document." ma:contentTypeScope="" ma:versionID="e79809d1d772db56fc750fa35e2abbb7">
  <xsd:schema xmlns:xsd="http://www.w3.org/2001/XMLSchema" xmlns:xs="http://www.w3.org/2001/XMLSchema" xmlns:p="http://schemas.microsoft.com/office/2006/metadata/properties" xmlns:ns2="62f69d97-b743-4d5d-a70b-e1b725413abd" targetNamespace="http://schemas.microsoft.com/office/2006/metadata/properties" ma:root="true" ma:fieldsID="34d0cc3e382b8228a937a0ad2076ad8b" ns2:_="">
    <xsd:import namespace="62f69d97-b743-4d5d-a70b-e1b725413abd"/>
    <xsd:element name="properties">
      <xsd:complexType>
        <xsd:sequence>
          <xsd:element name="documentManagement">
            <xsd:complexType>
              <xsd:all>
                <xsd:element ref="ns2:Category"/>
                <xsd:element ref="ns2:DatePosted"/>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f69d97-b743-4d5d-a70b-e1b725413abd" elementFormDefault="qualified">
    <xsd:import namespace="http://schemas.microsoft.com/office/2006/documentManagement/types"/>
    <xsd:import namespace="http://schemas.microsoft.com/office/infopath/2007/PartnerControls"/>
    <xsd:element name="Category" ma:index="8" ma:displayName="Category" ma:default="Project Development Report" ma:format="Dropdown" ma:internalName="Category">
      <xsd:simpleType>
        <xsd:restriction base="dms:Choice">
          <xsd:enumeration value="Project Development Report"/>
          <xsd:enumeration value="Location Drainage Study"/>
          <xsd:enumeration value="Other Documents"/>
        </xsd:restriction>
      </xsd:simpleType>
    </xsd:element>
    <xsd:element name="DatePosted" ma:index="9" ma:displayName="DatePosted" ma:default="[today]" ma:format="DateOnly" ma:internalName="DatePosted">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62f69d97-b743-4d5d-a70b-e1b725413abd">Other Documents</Category>
    <DatePosted xmlns="62f69d97-b743-4d5d-a70b-e1b725413abd">2012-05-08T05:00:00+00:00</DatePosted>
  </documentManagement>
</p:properties>
</file>

<file path=customXml/itemProps1.xml><?xml version="1.0" encoding="utf-8"?>
<ds:datastoreItem xmlns:ds="http://schemas.openxmlformats.org/officeDocument/2006/customXml" ds:itemID="{FBF12ECA-3C5E-47E6-8A73-34C0F5DD258F}"/>
</file>

<file path=customXml/itemProps2.xml><?xml version="1.0" encoding="utf-8"?>
<ds:datastoreItem xmlns:ds="http://schemas.openxmlformats.org/officeDocument/2006/customXml" ds:itemID="{145DE16C-37E8-4AD1-B2DB-EAB9EE1A238A}"/>
</file>

<file path=customXml/itemProps3.xml><?xml version="1.0" encoding="utf-8"?>
<ds:datastoreItem xmlns:ds="http://schemas.openxmlformats.org/officeDocument/2006/customXml" ds:itemID="{ADDCAF73-F506-47E2-9C3A-97EA8DF1707C}"/>
</file>

<file path=docProps/app.xml><?xml version="1.0" encoding="utf-8"?>
<Properties xmlns="http://schemas.openxmlformats.org/officeDocument/2006/extended-properties" xmlns:vt="http://schemas.openxmlformats.org/officeDocument/2006/docPropsVTypes">
  <Template/>
  <TotalTime>4271</TotalTime>
  <Words>2331</Words>
  <Application>Microsoft Office PowerPoint</Application>
  <PresentationFormat>On-screen Show (4:3)</PresentationFormat>
  <Paragraphs>280</Paragraphs>
  <Slides>38</Slides>
  <Notes>25</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Blank Presentation</vt:lpstr>
      <vt:lpstr>Northeastern Illinois Roundabout Case Study</vt:lpstr>
      <vt:lpstr>Existing Conditions/History</vt:lpstr>
      <vt:lpstr>Intersection Evolution</vt:lpstr>
      <vt:lpstr>Getting Started: CMAQ Application</vt:lpstr>
      <vt:lpstr>Phase I, Part A</vt:lpstr>
      <vt:lpstr>Traffic Signal Concept</vt:lpstr>
      <vt:lpstr>Fork in the Road</vt:lpstr>
      <vt:lpstr>A Roundabout is Born</vt:lpstr>
      <vt:lpstr>A Roundabout is Born</vt:lpstr>
      <vt:lpstr>Why a Roundabout?</vt:lpstr>
      <vt:lpstr>Making the Case for a Roundabout: Operations</vt:lpstr>
      <vt:lpstr>Making the Case for a Roundabout: Operations</vt:lpstr>
      <vt:lpstr>Making the Case for a Roundabout: Cost</vt:lpstr>
      <vt:lpstr>Making The Case For a Roundabout: Other Factors</vt:lpstr>
      <vt:lpstr>Comparing Performance</vt:lpstr>
      <vt:lpstr>Comparing Performance</vt:lpstr>
      <vt:lpstr>Meeting Current and Future Needs</vt:lpstr>
      <vt:lpstr>Phase I design was developed with expandability in mind</vt:lpstr>
      <vt:lpstr>Adapting the Concept</vt:lpstr>
      <vt:lpstr>Completing the Process</vt:lpstr>
      <vt:lpstr>PowerPoint Presentation</vt:lpstr>
      <vt:lpstr>Completing the Process</vt:lpstr>
      <vt:lpstr>Design Approval</vt:lpstr>
      <vt:lpstr>Design Approval</vt:lpstr>
      <vt:lpstr>IDOT D1’s Perspective</vt:lpstr>
      <vt:lpstr>IDOT D1’s Perspective Inscribed Circle Diameter</vt:lpstr>
      <vt:lpstr>IDOT D1’s Perspective Entry Deflection</vt:lpstr>
      <vt:lpstr>IDOT D1’s Perspective Entry Deflection continued</vt:lpstr>
      <vt:lpstr>IDOT D1’s Perspective Entry Deflection continued</vt:lpstr>
      <vt:lpstr>IDOT D1’s Perspective Possible Expandability</vt:lpstr>
      <vt:lpstr>IDOT D1’s Perspective Possible Expandability – Out to In</vt:lpstr>
      <vt:lpstr>IDOT D1’s Perspective Possible Expandability – Out to In</vt:lpstr>
      <vt:lpstr>IDOT D1’s Perspective Possible Expandability – In to Out</vt:lpstr>
      <vt:lpstr>IDOT D1’s Perspective Centerlines</vt:lpstr>
      <vt:lpstr>IDOT D1’s Perspective Centerlines continued</vt:lpstr>
      <vt:lpstr>IDOT D1’s Perspective Drainage</vt:lpstr>
      <vt:lpstr>IDOT D1’s Perspective</vt:lpstr>
      <vt:lpstr>Conclusion</vt:lpstr>
    </vt:vector>
  </TitlesOfParts>
  <Company>Burns &amp; McDonnell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2012 Presentation</dc:title>
  <dc:creator>B1542</dc:creator>
  <cp:lastModifiedBy>m_papirnik</cp:lastModifiedBy>
  <cp:revision>190</cp:revision>
  <cp:lastPrinted>2012-02-20T19:14:12Z</cp:lastPrinted>
  <dcterms:created xsi:type="dcterms:W3CDTF">1999-12-17T19:05:34Z</dcterms:created>
  <dcterms:modified xsi:type="dcterms:W3CDTF">2012-02-27T17:07:07Z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0x01010001F919BFB47D504FA21C72893C938E7E</vt:lpwstr>
  </property>
  <property fmtid="{D5CDD505-2E9C-101B-9397-08002B2CF9AE}" pid="3" name="Order">
    <vt:r8>600</vt:r8>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